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3" r:id="rId2"/>
  </p:sldMasterIdLst>
  <p:sldIdLst>
    <p:sldId id="257" r:id="rId3"/>
    <p:sldId id="261" r:id="rId4"/>
    <p:sldId id="262" r:id="rId5"/>
    <p:sldId id="256" r:id="rId6"/>
    <p:sldId id="263" r:id="rId7"/>
    <p:sldId id="275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58" r:id="rId20"/>
    <p:sldId id="259" r:id="rId21"/>
    <p:sldId id="276" r:id="rId22"/>
    <p:sldId id="277" r:id="rId23"/>
    <p:sldId id="289" r:id="rId2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8F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29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hdphoto1.wdp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jpeg>
</file>

<file path=ppt/media/image34.jpe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bg>
      <p:bgPr>
        <a:blipFill dpi="0" rotWithShape="1">
          <a:blip r:embed="rId2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676533" y="532867"/>
            <a:ext cx="108388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" name="Google Shape;10;p2"/>
          <p:cNvSpPr/>
          <p:nvPr/>
        </p:nvSpPr>
        <p:spPr>
          <a:xfrm>
            <a:off x="844100" y="667333"/>
            <a:ext cx="105036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007951" y="2912817"/>
            <a:ext cx="8392000" cy="13814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7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076733" y="4428584"/>
            <a:ext cx="6038400" cy="6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EB9602-5804-74ED-7787-8A8968591C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20951" y="1660251"/>
            <a:ext cx="7366000" cy="1185333"/>
          </a:xfrm>
        </p:spPr>
        <p:txBody>
          <a:bodyPr/>
          <a:lstStyle>
            <a:lvl1pPr marL="186262" indent="0" algn="ctr">
              <a:buNone/>
              <a:defRPr sz="6000">
                <a:solidFill>
                  <a:schemeClr val="accent1"/>
                </a:solidFill>
                <a:latin typeface="Cormorant Garamond Medium" pitchFamily="2" charset="0"/>
                <a:ea typeface="Cormorant Garamond Medium" pitchFamily="2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Google Shape;427;p63">
            <a:extLst>
              <a:ext uri="{FF2B5EF4-FFF2-40B4-BE49-F238E27FC236}">
                <a16:creationId xmlns:a16="http://schemas.microsoft.com/office/drawing/2014/main" id="{8E9C94E2-0C95-0FD5-9645-725C3C44EDC5}"/>
              </a:ext>
            </a:extLst>
          </p:cNvPr>
          <p:cNvCxnSpPr/>
          <p:nvPr/>
        </p:nvCxnSpPr>
        <p:spPr>
          <a:xfrm>
            <a:off x="5420133" y="4206811"/>
            <a:ext cx="13520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361772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>
  <p:cSld name="1_Title and 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676533" y="532867"/>
            <a:ext cx="108388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" name="Google Shape;21;p4"/>
          <p:cNvSpPr/>
          <p:nvPr/>
        </p:nvSpPr>
        <p:spPr>
          <a:xfrm>
            <a:off x="844100" y="667333"/>
            <a:ext cx="105036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960000" y="1621003"/>
            <a:ext cx="4721793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03195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667">
                <a:solidFill>
                  <a:srgbClr val="434343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7F479F-CD9C-E95F-8779-71B7B9503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ormorant Garamond Medium" pitchFamily="2" charset="0"/>
                <a:ea typeface="Cormorant Garamond Medium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" name="Google Shape;482;p67">
            <a:extLst>
              <a:ext uri="{FF2B5EF4-FFF2-40B4-BE49-F238E27FC236}">
                <a16:creationId xmlns:a16="http://schemas.microsoft.com/office/drawing/2014/main" id="{0D26C9C1-7FF4-9286-1331-4E16501AB4E4}"/>
              </a:ext>
            </a:extLst>
          </p:cNvPr>
          <p:cNvCxnSpPr/>
          <p:nvPr/>
        </p:nvCxnSpPr>
        <p:spPr>
          <a:xfrm>
            <a:off x="1136261" y="1529764"/>
            <a:ext cx="13520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12A817-F624-1DC3-5ED3-F9A88975BB8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rgbClr val="FFAB40"/>
          </a:solidFill>
          <a:ln w="9525">
            <a:solidFill>
              <a:srgbClr val="3A3A3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l">
              <a:buNone/>
              <a:defRPr b="0">
                <a:latin typeface="+mj-lt"/>
              </a:defRPr>
            </a:lvl1pPr>
          </a:lstStyle>
          <a:p>
            <a:pPr lvl="0"/>
            <a:r>
              <a:rPr lang="en-US" dirty="0"/>
              <a:t>Topic</a:t>
            </a:r>
          </a:p>
        </p:txBody>
      </p:sp>
      <p:sp>
        <p:nvSpPr>
          <p:cNvPr id="4" name="Google Shape;23;p4">
            <a:extLst>
              <a:ext uri="{FF2B5EF4-FFF2-40B4-BE49-F238E27FC236}">
                <a16:creationId xmlns:a16="http://schemas.microsoft.com/office/drawing/2014/main" id="{E5B6C724-5B24-F31B-03BE-9573FC74A862}"/>
              </a:ext>
            </a:extLst>
          </p:cNvPr>
          <p:cNvSpPr txBox="1">
            <a:spLocks noGrp="1"/>
          </p:cNvSpPr>
          <p:nvPr>
            <p:ph type="body" idx="11"/>
          </p:nvPr>
        </p:nvSpPr>
        <p:spPr>
          <a:xfrm>
            <a:off x="6391874" y="1583600"/>
            <a:ext cx="4840127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03195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667">
                <a:solidFill>
                  <a:srgbClr val="434343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707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/>
          <p:nvPr/>
        </p:nvSpPr>
        <p:spPr>
          <a:xfrm>
            <a:off x="676533" y="532800"/>
            <a:ext cx="108388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6" name="Google Shape;116;p20"/>
          <p:cNvSpPr/>
          <p:nvPr/>
        </p:nvSpPr>
        <p:spPr>
          <a:xfrm>
            <a:off x="844100" y="667333"/>
            <a:ext cx="105036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" name="Google Shape;479;p67">
            <a:extLst>
              <a:ext uri="{FF2B5EF4-FFF2-40B4-BE49-F238E27FC236}">
                <a16:creationId xmlns:a16="http://schemas.microsoft.com/office/drawing/2014/main" id="{70B39B3E-175D-BF10-08CB-BC84C1CE6C9B}"/>
              </a:ext>
            </a:extLst>
          </p:cNvPr>
          <p:cNvSpPr/>
          <p:nvPr/>
        </p:nvSpPr>
        <p:spPr>
          <a:xfrm>
            <a:off x="5250028" y="1168563"/>
            <a:ext cx="5581432" cy="4688472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4" name="Google Shape;482;p67">
            <a:extLst>
              <a:ext uri="{FF2B5EF4-FFF2-40B4-BE49-F238E27FC236}">
                <a16:creationId xmlns:a16="http://schemas.microsoft.com/office/drawing/2014/main" id="{026AE7B9-E3AC-691B-920B-39C067D6FD83}"/>
              </a:ext>
            </a:extLst>
          </p:cNvPr>
          <p:cNvCxnSpPr/>
          <p:nvPr/>
        </p:nvCxnSpPr>
        <p:spPr>
          <a:xfrm>
            <a:off x="1443500" y="2397835"/>
            <a:ext cx="13520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2BECBA50-DEEE-ABFF-6FC7-E9A3CBAAA6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50951" y="1287956"/>
            <a:ext cx="5196416" cy="4464049"/>
          </a:xfrm>
        </p:spPr>
        <p:txBody>
          <a:bodyPr/>
          <a:lstStyle>
            <a:lvl1pPr marL="186262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1C8F791-7DEC-7F60-0ED9-CD34572971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76351" y="2495551"/>
            <a:ext cx="3805767" cy="3344333"/>
          </a:xfrm>
        </p:spPr>
        <p:txBody>
          <a:bodyPr/>
          <a:lstStyle>
            <a:lvl1pPr marL="186262" indent="0">
              <a:buNone/>
              <a:defRPr/>
            </a:lvl1pPr>
          </a:lstStyle>
          <a:p>
            <a:pPr lvl="0"/>
            <a:r>
              <a:rPr lang="en-US" dirty="0"/>
              <a:t>Slide content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31348CF4-3AC7-B712-F34A-9CA03D8C672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rgbClr val="FFAB40"/>
          </a:solidFill>
          <a:ln w="9525">
            <a:solidFill>
              <a:srgbClr val="3A3A3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l">
              <a:buNone/>
              <a:defRPr b="0">
                <a:latin typeface="+mj-lt"/>
              </a:defRPr>
            </a:lvl1pPr>
          </a:lstStyle>
          <a:p>
            <a:pPr lvl="0"/>
            <a:r>
              <a:rPr lang="en-US" dirty="0"/>
              <a:t>Topic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D008FB-C932-23F8-DB1D-241D4FB267B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2321" y="1492673"/>
            <a:ext cx="3933825" cy="807447"/>
          </a:xfrm>
        </p:spPr>
        <p:txBody>
          <a:bodyPr/>
          <a:lstStyle>
            <a:lvl1pPr marL="139700" indent="0">
              <a:buNone/>
              <a:defRPr sz="5000">
                <a:latin typeface="Cormorant Garamond Medium" pitchFamily="2" charset="0"/>
                <a:ea typeface="Cormorant Garamond Medium" pitchFamily="2" charset="0"/>
              </a:defRPr>
            </a:lvl1pPr>
          </a:lstStyle>
          <a:p>
            <a:pPr lvl="0"/>
            <a:r>
              <a:rPr lang="en-US" sz="5000" dirty="0">
                <a:latin typeface="Cormorant Garamond Medium" pitchFamily="2" charset="0"/>
                <a:ea typeface="Cormorant Garamond Medium" pitchFamily="2" charset="0"/>
              </a:rPr>
              <a:t>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770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676533" y="532867"/>
            <a:ext cx="108388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" name="Google Shape;34;p6"/>
          <p:cNvSpPr/>
          <p:nvPr/>
        </p:nvSpPr>
        <p:spPr>
          <a:xfrm>
            <a:off x="844100" y="667333"/>
            <a:ext cx="105036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960000" y="7192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ormorant Garamond Medium" pitchFamily="2" charset="0"/>
                <a:ea typeface="Cormorant Garamond Medium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29395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/>
          <p:nvPr/>
        </p:nvSpPr>
        <p:spPr>
          <a:xfrm>
            <a:off x="676533" y="532867"/>
            <a:ext cx="108388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" name="Google Shape;60;p13"/>
          <p:cNvSpPr/>
          <p:nvPr/>
        </p:nvSpPr>
        <p:spPr>
          <a:xfrm>
            <a:off x="844100" y="667333"/>
            <a:ext cx="105036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960000" y="7192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ormorant Garamond Medium" pitchFamily="2" charset="0"/>
                <a:ea typeface="Cormorant Garamond Medium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2"/>
          </p:nvPr>
        </p:nvSpPr>
        <p:spPr>
          <a:xfrm>
            <a:off x="2477503" y="2243800"/>
            <a:ext cx="3450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2477503" y="2924233"/>
            <a:ext cx="2790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3"/>
          </p:nvPr>
        </p:nvSpPr>
        <p:spPr>
          <a:xfrm>
            <a:off x="8181500" y="2243800"/>
            <a:ext cx="3050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4"/>
          </p:nvPr>
        </p:nvSpPr>
        <p:spPr>
          <a:xfrm>
            <a:off x="8181503" y="2924233"/>
            <a:ext cx="2790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5"/>
          </p:nvPr>
        </p:nvSpPr>
        <p:spPr>
          <a:xfrm>
            <a:off x="2477503" y="4295767"/>
            <a:ext cx="3450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6"/>
          </p:nvPr>
        </p:nvSpPr>
        <p:spPr>
          <a:xfrm>
            <a:off x="2477503" y="4976199"/>
            <a:ext cx="2790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7"/>
          </p:nvPr>
        </p:nvSpPr>
        <p:spPr>
          <a:xfrm>
            <a:off x="8181500" y="4295767"/>
            <a:ext cx="3050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8"/>
          </p:nvPr>
        </p:nvSpPr>
        <p:spPr>
          <a:xfrm>
            <a:off x="8181503" y="4976196"/>
            <a:ext cx="2790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9" hasCustomPrompt="1"/>
          </p:nvPr>
        </p:nvSpPr>
        <p:spPr>
          <a:xfrm>
            <a:off x="1461136" y="2527332"/>
            <a:ext cx="972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rPr dirty="0"/>
              <a:t>xx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3" hasCustomPrompt="1"/>
          </p:nvPr>
        </p:nvSpPr>
        <p:spPr>
          <a:xfrm>
            <a:off x="1461136" y="4546699"/>
            <a:ext cx="972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rPr dirty="0"/>
              <a:t>xx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14" hasCustomPrompt="1"/>
          </p:nvPr>
        </p:nvSpPr>
        <p:spPr>
          <a:xfrm>
            <a:off x="7165103" y="2527332"/>
            <a:ext cx="972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rPr dirty="0"/>
              <a:t>xx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 hasCustomPrompt="1"/>
          </p:nvPr>
        </p:nvSpPr>
        <p:spPr>
          <a:xfrm>
            <a:off x="7165103" y="4546699"/>
            <a:ext cx="972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rPr dirty="0"/>
              <a:t>xx</a:t>
            </a:r>
          </a:p>
        </p:txBody>
      </p:sp>
    </p:spTree>
    <p:extLst>
      <p:ext uri="{BB962C8B-B14F-4D97-AF65-F5344CB8AC3E}">
        <p14:creationId xmlns:p14="http://schemas.microsoft.com/office/powerpoint/2010/main" val="39829250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0"/>
          <p:cNvSpPr/>
          <p:nvPr/>
        </p:nvSpPr>
        <p:spPr>
          <a:xfrm>
            <a:off x="676533" y="532867"/>
            <a:ext cx="108388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6" name="Google Shape;306;p40"/>
          <p:cNvSpPr/>
          <p:nvPr/>
        </p:nvSpPr>
        <p:spPr>
          <a:xfrm>
            <a:off x="844100" y="667333"/>
            <a:ext cx="105036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7" name="Google Shape;307;p40"/>
          <p:cNvSpPr txBox="1">
            <a:spLocks noGrp="1"/>
          </p:cNvSpPr>
          <p:nvPr>
            <p:ph type="title"/>
          </p:nvPr>
        </p:nvSpPr>
        <p:spPr>
          <a:xfrm>
            <a:off x="960000" y="7192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ormorant Garamond Medium" pitchFamily="2" charset="0"/>
                <a:ea typeface="Cormorant Garamond Medium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08" name="Google Shape;308;p40"/>
          <p:cNvSpPr txBox="1">
            <a:spLocks noGrp="1"/>
          </p:cNvSpPr>
          <p:nvPr>
            <p:ph type="title" idx="2"/>
          </p:nvPr>
        </p:nvSpPr>
        <p:spPr>
          <a:xfrm>
            <a:off x="1468233" y="2342967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09" name="Google Shape;309;p40"/>
          <p:cNvSpPr txBox="1">
            <a:spLocks noGrp="1"/>
          </p:cNvSpPr>
          <p:nvPr>
            <p:ph type="subTitle" idx="1"/>
          </p:nvPr>
        </p:nvSpPr>
        <p:spPr>
          <a:xfrm>
            <a:off x="1468233" y="2891533"/>
            <a:ext cx="26480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0" name="Google Shape;310;p40"/>
          <p:cNvSpPr txBox="1">
            <a:spLocks noGrp="1"/>
          </p:cNvSpPr>
          <p:nvPr>
            <p:ph type="title" idx="3"/>
          </p:nvPr>
        </p:nvSpPr>
        <p:spPr>
          <a:xfrm>
            <a:off x="4771935" y="2342967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11" name="Google Shape;311;p40"/>
          <p:cNvSpPr txBox="1">
            <a:spLocks noGrp="1"/>
          </p:cNvSpPr>
          <p:nvPr>
            <p:ph type="subTitle" idx="4"/>
          </p:nvPr>
        </p:nvSpPr>
        <p:spPr>
          <a:xfrm>
            <a:off x="4771964" y="2891533"/>
            <a:ext cx="26480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2" name="Google Shape;312;p40"/>
          <p:cNvSpPr txBox="1">
            <a:spLocks noGrp="1"/>
          </p:cNvSpPr>
          <p:nvPr>
            <p:ph type="title" idx="5"/>
          </p:nvPr>
        </p:nvSpPr>
        <p:spPr>
          <a:xfrm>
            <a:off x="1468233" y="4254167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3" name="Google Shape;313;p40"/>
          <p:cNvSpPr txBox="1">
            <a:spLocks noGrp="1"/>
          </p:cNvSpPr>
          <p:nvPr>
            <p:ph type="subTitle" idx="6"/>
          </p:nvPr>
        </p:nvSpPr>
        <p:spPr>
          <a:xfrm>
            <a:off x="1468233" y="4802733"/>
            <a:ext cx="26480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4" name="Google Shape;314;p40"/>
          <p:cNvSpPr txBox="1">
            <a:spLocks noGrp="1"/>
          </p:cNvSpPr>
          <p:nvPr>
            <p:ph type="title" idx="7"/>
          </p:nvPr>
        </p:nvSpPr>
        <p:spPr>
          <a:xfrm>
            <a:off x="4771964" y="4254167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5" name="Google Shape;315;p40"/>
          <p:cNvSpPr txBox="1">
            <a:spLocks noGrp="1"/>
          </p:cNvSpPr>
          <p:nvPr>
            <p:ph type="subTitle" idx="8"/>
          </p:nvPr>
        </p:nvSpPr>
        <p:spPr>
          <a:xfrm>
            <a:off x="4771964" y="4802733"/>
            <a:ext cx="26480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6" name="Google Shape;316;p40"/>
          <p:cNvSpPr txBox="1">
            <a:spLocks noGrp="1"/>
          </p:cNvSpPr>
          <p:nvPr>
            <p:ph type="title" idx="9"/>
          </p:nvPr>
        </p:nvSpPr>
        <p:spPr>
          <a:xfrm>
            <a:off x="8075636" y="2342967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17" name="Google Shape;317;p40"/>
          <p:cNvSpPr txBox="1">
            <a:spLocks noGrp="1"/>
          </p:cNvSpPr>
          <p:nvPr>
            <p:ph type="subTitle" idx="13"/>
          </p:nvPr>
        </p:nvSpPr>
        <p:spPr>
          <a:xfrm>
            <a:off x="8075633" y="2891533"/>
            <a:ext cx="26480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8" name="Google Shape;318;p40"/>
          <p:cNvSpPr txBox="1">
            <a:spLocks noGrp="1"/>
          </p:cNvSpPr>
          <p:nvPr>
            <p:ph type="title" idx="14"/>
          </p:nvPr>
        </p:nvSpPr>
        <p:spPr>
          <a:xfrm>
            <a:off x="8075636" y="4254167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9" name="Google Shape;319;p40"/>
          <p:cNvSpPr txBox="1">
            <a:spLocks noGrp="1"/>
          </p:cNvSpPr>
          <p:nvPr>
            <p:ph type="subTitle" idx="15"/>
          </p:nvPr>
        </p:nvSpPr>
        <p:spPr>
          <a:xfrm>
            <a:off x="8075767" y="4802733"/>
            <a:ext cx="26480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575890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49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20;p4">
            <a:extLst>
              <a:ext uri="{FF2B5EF4-FFF2-40B4-BE49-F238E27FC236}">
                <a16:creationId xmlns:a16="http://schemas.microsoft.com/office/drawing/2014/main" id="{FFA8CC6C-C6A7-C4A8-9C79-42B0EB43FF9B}"/>
              </a:ext>
            </a:extLst>
          </p:cNvPr>
          <p:cNvSpPr/>
          <p:nvPr/>
        </p:nvSpPr>
        <p:spPr>
          <a:xfrm>
            <a:off x="676533" y="532867"/>
            <a:ext cx="108388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" name="Google Shape;21;p4">
            <a:extLst>
              <a:ext uri="{FF2B5EF4-FFF2-40B4-BE49-F238E27FC236}">
                <a16:creationId xmlns:a16="http://schemas.microsoft.com/office/drawing/2014/main" id="{21C977D8-B371-F01C-2DF4-DF02120D206E}"/>
              </a:ext>
            </a:extLst>
          </p:cNvPr>
          <p:cNvSpPr/>
          <p:nvPr/>
        </p:nvSpPr>
        <p:spPr>
          <a:xfrm>
            <a:off x="844100" y="667333"/>
            <a:ext cx="105036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" name="Google Shape;23;p4">
            <a:extLst>
              <a:ext uri="{FF2B5EF4-FFF2-40B4-BE49-F238E27FC236}">
                <a16:creationId xmlns:a16="http://schemas.microsoft.com/office/drawing/2014/main" id="{6B28F1E9-F0FE-CEFA-37DE-7F6DDF391A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60000" y="162100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03195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667">
                <a:solidFill>
                  <a:srgbClr val="434343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461105-ECD9-C2E9-783D-48F1A5DE6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800" y="719200"/>
            <a:ext cx="10290400" cy="763600"/>
          </a:xfrm>
        </p:spPr>
        <p:txBody>
          <a:bodyPr/>
          <a:lstStyle>
            <a:lvl1pPr>
              <a:defRPr>
                <a:latin typeface="Cormorant Garamond Medium" pitchFamily="2" charset="0"/>
                <a:ea typeface="Cormorant Garamond Medium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" name="Google Shape;482;p67">
            <a:extLst>
              <a:ext uri="{FF2B5EF4-FFF2-40B4-BE49-F238E27FC236}">
                <a16:creationId xmlns:a16="http://schemas.microsoft.com/office/drawing/2014/main" id="{B07C3E1B-2FE7-CCDD-54E3-554FC6AE0868}"/>
              </a:ext>
            </a:extLst>
          </p:cNvPr>
          <p:cNvCxnSpPr/>
          <p:nvPr/>
        </p:nvCxnSpPr>
        <p:spPr>
          <a:xfrm>
            <a:off x="1136261" y="1529764"/>
            <a:ext cx="13520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AE164139-907D-A236-0002-C777594137F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rgbClr val="FFAB40"/>
          </a:solidFill>
          <a:ln w="9525">
            <a:solidFill>
              <a:srgbClr val="3A3A3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l">
              <a:buNone/>
              <a:defRPr b="0">
                <a:latin typeface="+mj-lt"/>
              </a:defRPr>
            </a:lvl1pPr>
          </a:lstStyle>
          <a:p>
            <a:pPr lvl="0"/>
            <a:r>
              <a:rPr lang="en-US" dirty="0"/>
              <a:t>Topic</a:t>
            </a:r>
          </a:p>
        </p:txBody>
      </p:sp>
    </p:spTree>
    <p:extLst>
      <p:ext uri="{BB962C8B-B14F-4D97-AF65-F5344CB8AC3E}">
        <p14:creationId xmlns:p14="http://schemas.microsoft.com/office/powerpoint/2010/main" val="2891600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380;p50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20;p4">
            <a:extLst>
              <a:ext uri="{FF2B5EF4-FFF2-40B4-BE49-F238E27FC236}">
                <a16:creationId xmlns:a16="http://schemas.microsoft.com/office/drawing/2014/main" id="{385BBB66-F929-FEEF-8B29-434DA2F06F0A}"/>
              </a:ext>
            </a:extLst>
          </p:cNvPr>
          <p:cNvSpPr/>
          <p:nvPr/>
        </p:nvSpPr>
        <p:spPr>
          <a:xfrm>
            <a:off x="676533" y="532867"/>
            <a:ext cx="108388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" name="Google Shape;21;p4">
            <a:extLst>
              <a:ext uri="{FF2B5EF4-FFF2-40B4-BE49-F238E27FC236}">
                <a16:creationId xmlns:a16="http://schemas.microsoft.com/office/drawing/2014/main" id="{6C6C126F-27BF-C3C2-B438-7CA8E610E7CD}"/>
              </a:ext>
            </a:extLst>
          </p:cNvPr>
          <p:cNvSpPr/>
          <p:nvPr/>
        </p:nvSpPr>
        <p:spPr>
          <a:xfrm>
            <a:off x="844100" y="667333"/>
            <a:ext cx="105036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" name="Google Shape;23;p4">
            <a:extLst>
              <a:ext uri="{FF2B5EF4-FFF2-40B4-BE49-F238E27FC236}">
                <a16:creationId xmlns:a16="http://schemas.microsoft.com/office/drawing/2014/main" id="{FF3C4311-4288-7C0E-1F18-EB6592E84D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60000" y="162100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03195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667">
                <a:solidFill>
                  <a:srgbClr val="434343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7E1375F-D35A-3EE2-F89C-7C9F58D02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800" y="719200"/>
            <a:ext cx="10290400" cy="763600"/>
          </a:xfrm>
        </p:spPr>
        <p:txBody>
          <a:bodyPr/>
          <a:lstStyle>
            <a:lvl1pPr>
              <a:defRPr>
                <a:latin typeface="Cormorant Garamond Medium" pitchFamily="2" charset="0"/>
                <a:ea typeface="Cormorant Garamond Medium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" name="Google Shape;482;p67">
            <a:extLst>
              <a:ext uri="{FF2B5EF4-FFF2-40B4-BE49-F238E27FC236}">
                <a16:creationId xmlns:a16="http://schemas.microsoft.com/office/drawing/2014/main" id="{A2E822AF-D563-DC2A-80B0-632755170E05}"/>
              </a:ext>
            </a:extLst>
          </p:cNvPr>
          <p:cNvCxnSpPr/>
          <p:nvPr/>
        </p:nvCxnSpPr>
        <p:spPr>
          <a:xfrm>
            <a:off x="1136261" y="1529764"/>
            <a:ext cx="13520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5DCA60EA-5EDF-3681-CFAC-D933BA99C1D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rgbClr val="FFAB40"/>
          </a:solidFill>
          <a:ln w="9525">
            <a:solidFill>
              <a:srgbClr val="3A3A3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l">
              <a:buNone/>
              <a:defRPr b="0">
                <a:latin typeface="+mj-lt"/>
              </a:defRPr>
            </a:lvl1pPr>
          </a:lstStyle>
          <a:p>
            <a:pPr lvl="0"/>
            <a:r>
              <a:rPr lang="en-US" dirty="0"/>
              <a:t>Topic</a:t>
            </a:r>
          </a:p>
        </p:txBody>
      </p:sp>
    </p:spTree>
    <p:extLst>
      <p:ext uri="{BB962C8B-B14F-4D97-AF65-F5344CB8AC3E}">
        <p14:creationId xmlns:p14="http://schemas.microsoft.com/office/powerpoint/2010/main" val="1290202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p52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20;p4">
            <a:extLst>
              <a:ext uri="{FF2B5EF4-FFF2-40B4-BE49-F238E27FC236}">
                <a16:creationId xmlns:a16="http://schemas.microsoft.com/office/drawing/2014/main" id="{87DAA8D7-C1E6-0FD3-2809-E166B591B27F}"/>
              </a:ext>
            </a:extLst>
          </p:cNvPr>
          <p:cNvSpPr/>
          <p:nvPr/>
        </p:nvSpPr>
        <p:spPr>
          <a:xfrm>
            <a:off x="676533" y="532867"/>
            <a:ext cx="108388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" name="Google Shape;21;p4">
            <a:extLst>
              <a:ext uri="{FF2B5EF4-FFF2-40B4-BE49-F238E27FC236}">
                <a16:creationId xmlns:a16="http://schemas.microsoft.com/office/drawing/2014/main" id="{88363DC5-0E7C-5D35-D7DA-61AE0C9A1A60}"/>
              </a:ext>
            </a:extLst>
          </p:cNvPr>
          <p:cNvSpPr/>
          <p:nvPr/>
        </p:nvSpPr>
        <p:spPr>
          <a:xfrm>
            <a:off x="844100" y="667333"/>
            <a:ext cx="105036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" name="Google Shape;23;p4">
            <a:extLst>
              <a:ext uri="{FF2B5EF4-FFF2-40B4-BE49-F238E27FC236}">
                <a16:creationId xmlns:a16="http://schemas.microsoft.com/office/drawing/2014/main" id="{944D499B-5E99-CFEB-C44F-3ACB4389454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60000" y="162100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03195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667">
                <a:solidFill>
                  <a:srgbClr val="434343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50BE761-30E5-0B27-C91E-D6F3132B6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800" y="719200"/>
            <a:ext cx="10290400" cy="763600"/>
          </a:xfrm>
        </p:spPr>
        <p:txBody>
          <a:bodyPr/>
          <a:lstStyle>
            <a:lvl1pPr>
              <a:defRPr>
                <a:latin typeface="Cormorant Garamond Medium" pitchFamily="2" charset="0"/>
                <a:ea typeface="Cormorant Garamond Medium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" name="Google Shape;482;p67">
            <a:extLst>
              <a:ext uri="{FF2B5EF4-FFF2-40B4-BE49-F238E27FC236}">
                <a16:creationId xmlns:a16="http://schemas.microsoft.com/office/drawing/2014/main" id="{6B4CD433-3523-F66D-F8B5-E40948F77DFB}"/>
              </a:ext>
            </a:extLst>
          </p:cNvPr>
          <p:cNvCxnSpPr/>
          <p:nvPr/>
        </p:nvCxnSpPr>
        <p:spPr>
          <a:xfrm>
            <a:off x="1136261" y="1529764"/>
            <a:ext cx="13520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E1249D3D-8397-DBE3-CE23-EBF1C97DE6F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rgbClr val="FFAB40"/>
          </a:solidFill>
          <a:ln w="9525">
            <a:solidFill>
              <a:srgbClr val="3A3A3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l">
              <a:buNone/>
              <a:defRPr b="0">
                <a:latin typeface="+mj-lt"/>
              </a:defRPr>
            </a:lvl1pPr>
          </a:lstStyle>
          <a:p>
            <a:pPr lvl="0"/>
            <a:r>
              <a:rPr lang="en-US" dirty="0"/>
              <a:t>Topic</a:t>
            </a:r>
          </a:p>
        </p:txBody>
      </p:sp>
    </p:spTree>
    <p:extLst>
      <p:ext uri="{BB962C8B-B14F-4D97-AF65-F5344CB8AC3E}">
        <p14:creationId xmlns:p14="http://schemas.microsoft.com/office/powerpoint/2010/main" val="797962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3"/>
          <p:cNvSpPr/>
          <p:nvPr/>
        </p:nvSpPr>
        <p:spPr>
          <a:xfrm>
            <a:off x="2978700" y="532867"/>
            <a:ext cx="62344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6" name="Google Shape;396;p53"/>
          <p:cNvSpPr/>
          <p:nvPr/>
        </p:nvSpPr>
        <p:spPr>
          <a:xfrm>
            <a:off x="3127800" y="667333"/>
            <a:ext cx="59368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7" name="Google Shape;397;p53"/>
          <p:cNvSpPr txBox="1"/>
          <p:nvPr/>
        </p:nvSpPr>
        <p:spPr>
          <a:xfrm>
            <a:off x="4293733" y="4748000"/>
            <a:ext cx="3604400" cy="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rgbClr val="191919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en" sz="1333" b="1">
                <a:solidFill>
                  <a:srgbClr val="191919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rgbClr val="191919"/>
                </a:solidFill>
                <a:latin typeface="Catamaran"/>
                <a:ea typeface="Catamaran"/>
                <a:cs typeface="Catamaran"/>
                <a:sym typeface="Catamaran"/>
              </a:rPr>
              <a:t>, and includes icons by </a:t>
            </a:r>
            <a:r>
              <a:rPr lang="en" sz="1333" b="1">
                <a:solidFill>
                  <a:srgbClr val="191919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 b="1">
                <a:solidFill>
                  <a:srgbClr val="191919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en" sz="1333">
                <a:solidFill>
                  <a:srgbClr val="191919"/>
                </a:solidFill>
                <a:latin typeface="Catamaran"/>
                <a:ea typeface="Catamaran"/>
                <a:cs typeface="Catamaran"/>
                <a:sym typeface="Catamaran"/>
              </a:rPr>
              <a:t>and infographics &amp; images by </a:t>
            </a:r>
            <a:r>
              <a:rPr lang="en" sz="1333" b="1">
                <a:solidFill>
                  <a:srgbClr val="191919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33" b="1">
              <a:solidFill>
                <a:srgbClr val="191919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98" name="Google Shape;398;p53"/>
          <p:cNvSpPr txBox="1">
            <a:spLocks noGrp="1"/>
          </p:cNvSpPr>
          <p:nvPr>
            <p:ph type="title"/>
          </p:nvPr>
        </p:nvSpPr>
        <p:spPr>
          <a:xfrm>
            <a:off x="3806184" y="719200"/>
            <a:ext cx="4579600" cy="11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6667">
                <a:latin typeface="Cormorant Garamond Medium" pitchFamily="2" charset="0"/>
                <a:ea typeface="Cormorant Garamond Medium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99" name="Google Shape;399;p53"/>
          <p:cNvSpPr txBox="1">
            <a:spLocks noGrp="1"/>
          </p:cNvSpPr>
          <p:nvPr>
            <p:ph type="subTitle" idx="1"/>
          </p:nvPr>
        </p:nvSpPr>
        <p:spPr>
          <a:xfrm>
            <a:off x="3806184" y="1997633"/>
            <a:ext cx="45796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479519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4"/>
          <p:cNvSpPr/>
          <p:nvPr/>
        </p:nvSpPr>
        <p:spPr>
          <a:xfrm>
            <a:off x="676533" y="532867"/>
            <a:ext cx="108388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2" name="Google Shape;402;p54"/>
          <p:cNvSpPr/>
          <p:nvPr/>
        </p:nvSpPr>
        <p:spPr>
          <a:xfrm>
            <a:off x="844100" y="667333"/>
            <a:ext cx="105036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636320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4048;p128">
            <a:extLst>
              <a:ext uri="{FF2B5EF4-FFF2-40B4-BE49-F238E27FC236}">
                <a16:creationId xmlns:a16="http://schemas.microsoft.com/office/drawing/2014/main" id="{1215B0A4-4D7C-BD5C-863E-0F340FC8FD5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0971042">
            <a:off x="-925345" y="4938951"/>
            <a:ext cx="2319609" cy="2138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4077;p130">
            <a:extLst>
              <a:ext uri="{FF2B5EF4-FFF2-40B4-BE49-F238E27FC236}">
                <a16:creationId xmlns:a16="http://schemas.microsoft.com/office/drawing/2014/main" id="{A60D0F19-6CB3-A313-90A4-4441EF61A14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29606" y="2900829"/>
            <a:ext cx="2399948" cy="221796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4048;p128">
            <a:extLst>
              <a:ext uri="{FF2B5EF4-FFF2-40B4-BE49-F238E27FC236}">
                <a16:creationId xmlns:a16="http://schemas.microsoft.com/office/drawing/2014/main" id="{F9066ACE-7DDE-E18E-3209-D56E3FDDD30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0971042">
            <a:off x="224444" y="-840094"/>
            <a:ext cx="2897088" cy="276253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4065;p129">
            <a:extLst>
              <a:ext uri="{FF2B5EF4-FFF2-40B4-BE49-F238E27FC236}">
                <a16:creationId xmlns:a16="http://schemas.microsoft.com/office/drawing/2014/main" id="{7F482E1F-47ED-FBAA-136E-0F38214C375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35842"/>
          <a:stretch/>
        </p:blipFill>
        <p:spPr>
          <a:xfrm rot="444755">
            <a:off x="3859759" y="-425567"/>
            <a:ext cx="4746631" cy="994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4059;p129">
            <a:extLst>
              <a:ext uri="{FF2B5EF4-FFF2-40B4-BE49-F238E27FC236}">
                <a16:creationId xmlns:a16="http://schemas.microsoft.com/office/drawing/2014/main" id="{B9261F85-7A65-F2A4-CE1C-9694E435873F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15134" y="-892058"/>
            <a:ext cx="4167725" cy="395341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4047;p128">
            <a:extLst>
              <a:ext uri="{FF2B5EF4-FFF2-40B4-BE49-F238E27FC236}">
                <a16:creationId xmlns:a16="http://schemas.microsoft.com/office/drawing/2014/main" id="{86AC5CAE-16A1-F66D-1C70-10238C05876E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7941552">
            <a:off x="-382015" y="1824590"/>
            <a:ext cx="3118329" cy="22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4047;p128">
            <a:extLst>
              <a:ext uri="{FF2B5EF4-FFF2-40B4-BE49-F238E27FC236}">
                <a16:creationId xmlns:a16="http://schemas.microsoft.com/office/drawing/2014/main" id="{D1D1E89B-6702-6C13-C59E-21E78381D3D6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673342">
            <a:off x="9276614" y="4678446"/>
            <a:ext cx="3118329" cy="22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4050;p128">
            <a:extLst>
              <a:ext uri="{FF2B5EF4-FFF2-40B4-BE49-F238E27FC236}">
                <a16:creationId xmlns:a16="http://schemas.microsoft.com/office/drawing/2014/main" id="{028B50B9-A1C1-0ACA-9218-75164A3AD755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7366093">
            <a:off x="5216807" y="4335227"/>
            <a:ext cx="3177088" cy="4704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4046;p128">
            <a:extLst>
              <a:ext uri="{FF2B5EF4-FFF2-40B4-BE49-F238E27FC236}">
                <a16:creationId xmlns:a16="http://schemas.microsoft.com/office/drawing/2014/main" id="{1C7CD7D2-278C-141D-F6C1-3E62A96C6823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12257414">
            <a:off x="1004163" y="4887115"/>
            <a:ext cx="2834987" cy="186190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9;p2">
            <a:extLst>
              <a:ext uri="{FF2B5EF4-FFF2-40B4-BE49-F238E27FC236}">
                <a16:creationId xmlns:a16="http://schemas.microsoft.com/office/drawing/2014/main" id="{98933BF7-EC90-1AA0-5165-E1331569BC0A}"/>
              </a:ext>
            </a:extLst>
          </p:cNvPr>
          <p:cNvSpPr/>
          <p:nvPr/>
        </p:nvSpPr>
        <p:spPr>
          <a:xfrm>
            <a:off x="676533" y="532867"/>
            <a:ext cx="108388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" name="Google Shape;10;p2">
            <a:extLst>
              <a:ext uri="{FF2B5EF4-FFF2-40B4-BE49-F238E27FC236}">
                <a16:creationId xmlns:a16="http://schemas.microsoft.com/office/drawing/2014/main" id="{85C4ECCB-D88B-C475-529A-05C328DEABBA}"/>
              </a:ext>
            </a:extLst>
          </p:cNvPr>
          <p:cNvSpPr/>
          <p:nvPr/>
        </p:nvSpPr>
        <p:spPr>
          <a:xfrm>
            <a:off x="844100" y="667333"/>
            <a:ext cx="105036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15" name="Google Shape;427;p63">
            <a:extLst>
              <a:ext uri="{FF2B5EF4-FFF2-40B4-BE49-F238E27FC236}">
                <a16:creationId xmlns:a16="http://schemas.microsoft.com/office/drawing/2014/main" id="{F7010BD9-9FFB-49CE-482B-5B5437A916A2}"/>
              </a:ext>
            </a:extLst>
          </p:cNvPr>
          <p:cNvCxnSpPr>
            <a:cxnSpLocks/>
          </p:cNvCxnSpPr>
          <p:nvPr/>
        </p:nvCxnSpPr>
        <p:spPr>
          <a:xfrm>
            <a:off x="5420000" y="4120088"/>
            <a:ext cx="13520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9EBBE0E-D8C6-6B4E-1AD3-B1181A2D4D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10149" y="1990439"/>
            <a:ext cx="6171501" cy="140596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000">
                <a:solidFill>
                  <a:schemeClr val="accent1"/>
                </a:solidFill>
                <a:latin typeface="Cormorant Garamond Medium" pitchFamily="2" charset="0"/>
                <a:ea typeface="Cormorant Garamond Medium" pitchFamily="2" charset="0"/>
              </a:defRPr>
            </a:lvl1pPr>
          </a:lstStyle>
          <a:p>
            <a:pPr lvl="0"/>
            <a:r>
              <a:rPr lang="en-US" dirty="0"/>
              <a:t>cs50 section x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C29D6836-2525-6C34-4D9C-6D63162125A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01287" y="4377080"/>
            <a:ext cx="5535224" cy="5778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latin typeface="Catamaran" panose="020B0604020202020204" charset="0"/>
                <a:cs typeface="Catamaran" panose="020B0604020202020204" charset="0"/>
              </a:defRPr>
            </a:lvl1pPr>
          </a:lstStyle>
          <a:p>
            <a:pPr lvl="0"/>
            <a:r>
              <a:rPr lang="en-US" dirty="0"/>
              <a:t>Andrew Holmes, Fall 2023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FC5037E-50C0-0952-12FB-8331E0512B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48661" y="2927290"/>
            <a:ext cx="5503333" cy="1032337"/>
          </a:xfrm>
        </p:spPr>
        <p:txBody>
          <a:bodyPr/>
          <a:lstStyle>
            <a:lvl1pPr marL="186262" indent="0" algn="ctr">
              <a:buNone/>
              <a:defRPr sz="6270">
                <a:latin typeface="Cormorant Garamond Medium" pitchFamily="2" charset="0"/>
                <a:ea typeface="Cormorant Garamond Medium" pitchFamily="2" charset="0"/>
              </a:defRPr>
            </a:lvl1pPr>
          </a:lstStyle>
          <a:p>
            <a:pPr lvl="0"/>
            <a:r>
              <a:rPr lang="en-US" dirty="0"/>
              <a:t>The Topic</a:t>
            </a:r>
          </a:p>
        </p:txBody>
      </p:sp>
    </p:spTree>
    <p:extLst>
      <p:ext uri="{BB962C8B-B14F-4D97-AF65-F5344CB8AC3E}">
        <p14:creationId xmlns:p14="http://schemas.microsoft.com/office/powerpoint/2010/main" val="2687358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7"/>
          <p:cNvSpPr/>
          <p:nvPr/>
        </p:nvSpPr>
        <p:spPr>
          <a:xfrm>
            <a:off x="2978700" y="532867"/>
            <a:ext cx="62344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1" name="Google Shape;411;p57"/>
          <p:cNvSpPr/>
          <p:nvPr/>
        </p:nvSpPr>
        <p:spPr>
          <a:xfrm>
            <a:off x="3127800" y="667333"/>
            <a:ext cx="59368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9319546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 slide"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12902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8E0B0-065F-CE9A-4AD0-411817355F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AC431D-84D6-ADBD-E9D0-C4EF8CD679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544DFA-BF16-B9D3-B5FC-1F02346CF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A20A4-90D2-48EF-B6D2-7C5E49415F1E}" type="datetimeFigureOut">
              <a:rPr lang="en-US" smtClean="0"/>
              <a:t>9/16/2023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4F1ED-BA8C-F848-D8FE-38E452C44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BAB248-1697-DC2D-A1CB-378B9645D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1404C-E242-4155-8B97-12F926B68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8387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201350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60"/>
          <p:cNvSpPr txBox="1">
            <a:spLocks noGrp="1"/>
          </p:cNvSpPr>
          <p:nvPr>
            <p:ph type="title"/>
          </p:nvPr>
        </p:nvSpPr>
        <p:spPr>
          <a:xfrm>
            <a:off x="1397800" y="431800"/>
            <a:ext cx="9396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97190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1521200" y="984267"/>
            <a:ext cx="9149600" cy="488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" name="Google Shape;15;p3"/>
          <p:cNvSpPr/>
          <p:nvPr/>
        </p:nvSpPr>
        <p:spPr>
          <a:xfrm>
            <a:off x="1662649" y="1097776"/>
            <a:ext cx="8866400" cy="46628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717600" y="3269900"/>
            <a:ext cx="6756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667">
                <a:latin typeface="Cormorant Garamond Medium" pitchFamily="2" charset="0"/>
                <a:ea typeface="Cormorant Garamond Medium" pitchFamily="2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5422867" y="1765104"/>
            <a:ext cx="13464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1"/>
                </a:solidFill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lang="en-US" dirty="0"/>
              <a:t>xx</a:t>
            </a:r>
            <a:endParaRPr dirty="0"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717600" y="4273533"/>
            <a:ext cx="6756800" cy="9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239388B-7ED2-0E74-8541-F36AD9AC735D}"/>
              </a:ext>
            </a:extLst>
          </p:cNvPr>
          <p:cNvSpPr/>
          <p:nvPr/>
        </p:nvSpPr>
        <p:spPr>
          <a:xfrm>
            <a:off x="5422867" y="1765104"/>
            <a:ext cx="1346400" cy="1122400"/>
          </a:xfrm>
          <a:prstGeom prst="rect">
            <a:avLst/>
          </a:prstGeom>
          <a:noFill/>
          <a:ln w="12700">
            <a:solidFill>
              <a:srgbClr val="759FD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791651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41"/>
          <p:cNvPicPr preferRelativeResize="0"/>
          <p:nvPr/>
        </p:nvPicPr>
        <p:blipFill rotWithShape="1">
          <a:blip r:embed="rId3">
            <a:alphaModFix amt="5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41"/>
          <p:cNvSpPr/>
          <p:nvPr/>
        </p:nvSpPr>
        <p:spPr>
          <a:xfrm>
            <a:off x="1521200" y="984267"/>
            <a:ext cx="9149600" cy="488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3" name="Google Shape;323;p41"/>
          <p:cNvSpPr/>
          <p:nvPr/>
        </p:nvSpPr>
        <p:spPr>
          <a:xfrm>
            <a:off x="1662649" y="1097776"/>
            <a:ext cx="8866400" cy="46628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4" name="Google Shape;324;p41"/>
          <p:cNvSpPr txBox="1">
            <a:spLocks noGrp="1"/>
          </p:cNvSpPr>
          <p:nvPr>
            <p:ph type="title"/>
          </p:nvPr>
        </p:nvSpPr>
        <p:spPr>
          <a:xfrm>
            <a:off x="2390067" y="3288333"/>
            <a:ext cx="4447600" cy="11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25" name="Google Shape;325;p41"/>
          <p:cNvSpPr txBox="1">
            <a:spLocks noGrp="1"/>
          </p:cNvSpPr>
          <p:nvPr>
            <p:ph type="title" idx="2" hasCustomPrompt="1"/>
          </p:nvPr>
        </p:nvSpPr>
        <p:spPr>
          <a:xfrm>
            <a:off x="2390067" y="1836933"/>
            <a:ext cx="1464400" cy="1464400"/>
          </a:xfrm>
          <a:prstGeom prst="rect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1"/>
                </a:solidFill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dirty="0"/>
              <a:t>xx%</a:t>
            </a:r>
          </a:p>
        </p:txBody>
      </p:sp>
      <p:sp>
        <p:nvSpPr>
          <p:cNvPr id="326" name="Google Shape;326;p41"/>
          <p:cNvSpPr txBox="1">
            <a:spLocks noGrp="1"/>
          </p:cNvSpPr>
          <p:nvPr>
            <p:ph type="subTitle" idx="1"/>
          </p:nvPr>
        </p:nvSpPr>
        <p:spPr>
          <a:xfrm>
            <a:off x="2390067" y="4486467"/>
            <a:ext cx="4447600" cy="5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93014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 header 3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43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43"/>
          <p:cNvSpPr/>
          <p:nvPr/>
        </p:nvSpPr>
        <p:spPr>
          <a:xfrm>
            <a:off x="1521200" y="984267"/>
            <a:ext cx="9149600" cy="488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7" name="Google Shape;337;p43"/>
          <p:cNvSpPr/>
          <p:nvPr/>
        </p:nvSpPr>
        <p:spPr>
          <a:xfrm>
            <a:off x="1662649" y="1097776"/>
            <a:ext cx="8866400" cy="46628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8" name="Google Shape;338;p43"/>
          <p:cNvSpPr txBox="1">
            <a:spLocks noGrp="1"/>
          </p:cNvSpPr>
          <p:nvPr>
            <p:ph type="title"/>
          </p:nvPr>
        </p:nvSpPr>
        <p:spPr>
          <a:xfrm>
            <a:off x="4481600" y="2609600"/>
            <a:ext cx="4693200" cy="1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39" name="Google Shape;339;p43"/>
          <p:cNvSpPr txBox="1">
            <a:spLocks noGrp="1"/>
          </p:cNvSpPr>
          <p:nvPr>
            <p:ph type="title" idx="2" hasCustomPrompt="1"/>
          </p:nvPr>
        </p:nvSpPr>
        <p:spPr>
          <a:xfrm>
            <a:off x="2915600" y="2680333"/>
            <a:ext cx="1464400" cy="1464400"/>
          </a:xfrm>
          <a:prstGeom prst="rect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1"/>
                </a:solidFill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dirty="0"/>
              <a:t>xx%</a:t>
            </a:r>
          </a:p>
        </p:txBody>
      </p:sp>
      <p:sp>
        <p:nvSpPr>
          <p:cNvPr id="340" name="Google Shape;340;p43"/>
          <p:cNvSpPr txBox="1">
            <a:spLocks noGrp="1"/>
          </p:cNvSpPr>
          <p:nvPr>
            <p:ph type="subTitle" idx="1"/>
          </p:nvPr>
        </p:nvSpPr>
        <p:spPr>
          <a:xfrm>
            <a:off x="4481600" y="3732000"/>
            <a:ext cx="4412800" cy="5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5339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1712700" y="1086600"/>
            <a:ext cx="8766400" cy="46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" name="Google Shape;47;p9"/>
          <p:cNvSpPr/>
          <p:nvPr/>
        </p:nvSpPr>
        <p:spPr>
          <a:xfrm>
            <a:off x="1848228" y="1195357"/>
            <a:ext cx="8495200" cy="4467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912533" y="2040033"/>
            <a:ext cx="54504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912597" y="3119167"/>
            <a:ext cx="5450400" cy="16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4127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/>
          <p:nvPr/>
        </p:nvSpPr>
        <p:spPr>
          <a:xfrm>
            <a:off x="2670267" y="1293567"/>
            <a:ext cx="6851600" cy="366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5" name="Google Shape;95;p16"/>
          <p:cNvSpPr/>
          <p:nvPr/>
        </p:nvSpPr>
        <p:spPr>
          <a:xfrm>
            <a:off x="2776188" y="1378564"/>
            <a:ext cx="6639200" cy="34912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6" name="Google Shape;96;p16"/>
          <p:cNvSpPr txBox="1">
            <a:spLocks noGrp="1"/>
          </p:cNvSpPr>
          <p:nvPr>
            <p:ph type="title"/>
          </p:nvPr>
        </p:nvSpPr>
        <p:spPr>
          <a:xfrm>
            <a:off x="3349600" y="1771400"/>
            <a:ext cx="5492800" cy="1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6000">
                <a:latin typeface="Cormorant Garamond Medium" pitchFamily="2" charset="0"/>
                <a:ea typeface="Cormorant Garamond Medium" pitchFamily="2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97" name="Google Shape;97;p16"/>
          <p:cNvSpPr txBox="1">
            <a:spLocks noGrp="1"/>
          </p:cNvSpPr>
          <p:nvPr>
            <p:ph type="subTitle" idx="1"/>
          </p:nvPr>
        </p:nvSpPr>
        <p:spPr>
          <a:xfrm>
            <a:off x="3349600" y="3409000"/>
            <a:ext cx="5492800" cy="10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03932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676533" y="532867"/>
            <a:ext cx="10838800" cy="57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" name="Google Shape;21;p4"/>
          <p:cNvSpPr/>
          <p:nvPr/>
        </p:nvSpPr>
        <p:spPr>
          <a:xfrm>
            <a:off x="844100" y="667333"/>
            <a:ext cx="10503600" cy="5523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960000" y="162100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03195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667">
                <a:solidFill>
                  <a:srgbClr val="434343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7F479F-CD9C-E95F-8779-71B7B9503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ormorant Garamond Medium" pitchFamily="2" charset="0"/>
                <a:ea typeface="Cormorant Garamond Medium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" name="Google Shape;482;p67">
            <a:extLst>
              <a:ext uri="{FF2B5EF4-FFF2-40B4-BE49-F238E27FC236}">
                <a16:creationId xmlns:a16="http://schemas.microsoft.com/office/drawing/2014/main" id="{0D26C9C1-7FF4-9286-1331-4E16501AB4E4}"/>
              </a:ext>
            </a:extLst>
          </p:cNvPr>
          <p:cNvCxnSpPr/>
          <p:nvPr/>
        </p:nvCxnSpPr>
        <p:spPr>
          <a:xfrm>
            <a:off x="1136261" y="1529764"/>
            <a:ext cx="13520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12A817-F624-1DC3-5ED3-F9A88975BB8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rgbClr val="FFAB40"/>
          </a:solidFill>
          <a:ln w="9525">
            <a:solidFill>
              <a:srgbClr val="3A3A3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l">
              <a:buNone/>
              <a:defRPr b="0">
                <a:latin typeface="+mj-lt"/>
              </a:defRPr>
            </a:lvl1pPr>
          </a:lstStyle>
          <a:p>
            <a:pPr lvl="0"/>
            <a:r>
              <a:rPr lang="en-US" dirty="0"/>
              <a:t>Topic</a:t>
            </a:r>
          </a:p>
        </p:txBody>
      </p:sp>
    </p:spTree>
    <p:extLst>
      <p:ext uri="{BB962C8B-B14F-4D97-AF65-F5344CB8AC3E}">
        <p14:creationId xmlns:p14="http://schemas.microsoft.com/office/powerpoint/2010/main" val="4215132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>
  <p:cSld name="1_Title and 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0;p4">
            <a:extLst>
              <a:ext uri="{FF2B5EF4-FFF2-40B4-BE49-F238E27FC236}">
                <a16:creationId xmlns:a16="http://schemas.microsoft.com/office/drawing/2014/main" id="{6391EE12-1CAD-0D4F-DA3E-93E8CBB9D1A1}"/>
              </a:ext>
            </a:extLst>
          </p:cNvPr>
          <p:cNvSpPr/>
          <p:nvPr/>
        </p:nvSpPr>
        <p:spPr>
          <a:xfrm>
            <a:off x="438912" y="292608"/>
            <a:ext cx="11326368" cy="62788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" name="Google Shape;21;p4"/>
          <p:cNvSpPr/>
          <p:nvPr/>
        </p:nvSpPr>
        <p:spPr>
          <a:xfrm>
            <a:off x="597408" y="426720"/>
            <a:ext cx="10997184" cy="6010656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76351" y="1462861"/>
            <a:ext cx="10604548" cy="47555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03195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667">
                <a:solidFill>
                  <a:srgbClr val="434343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7F479F-CD9C-E95F-8779-71B7B9503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152" y="561058"/>
            <a:ext cx="10623544" cy="765548"/>
          </a:xfrm>
        </p:spPr>
        <p:txBody>
          <a:bodyPr/>
          <a:lstStyle>
            <a:lvl1pPr>
              <a:defRPr>
                <a:latin typeface="Cormorant Garamond Medium" pitchFamily="2" charset="0"/>
                <a:ea typeface="Cormorant Garamond Medium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" name="Google Shape;482;p67">
            <a:extLst>
              <a:ext uri="{FF2B5EF4-FFF2-40B4-BE49-F238E27FC236}">
                <a16:creationId xmlns:a16="http://schemas.microsoft.com/office/drawing/2014/main" id="{0D26C9C1-7FF4-9286-1331-4E16501AB4E4}"/>
              </a:ext>
            </a:extLst>
          </p:cNvPr>
          <p:cNvCxnSpPr>
            <a:cxnSpLocks/>
          </p:cNvCxnSpPr>
          <p:nvPr/>
        </p:nvCxnSpPr>
        <p:spPr>
          <a:xfrm>
            <a:off x="952614" y="1371623"/>
            <a:ext cx="1395769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12A817-F624-1DC3-5ED3-F9A88975BB8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rgbClr val="FFAB40"/>
          </a:solidFill>
          <a:ln w="9525">
            <a:solidFill>
              <a:srgbClr val="3A3A3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l">
              <a:buNone/>
              <a:defRPr b="0">
                <a:latin typeface="+mj-lt"/>
              </a:defRPr>
            </a:lvl1pPr>
          </a:lstStyle>
          <a:p>
            <a:pPr lvl="0"/>
            <a:r>
              <a:rPr lang="en-US" dirty="0"/>
              <a:t>Topic</a:t>
            </a:r>
          </a:p>
        </p:txBody>
      </p:sp>
    </p:spTree>
    <p:extLst>
      <p:ext uri="{BB962C8B-B14F-4D97-AF65-F5344CB8AC3E}">
        <p14:creationId xmlns:p14="http://schemas.microsoft.com/office/powerpoint/2010/main" val="2716631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800" y="719200"/>
            <a:ext cx="102904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800" y="1536633"/>
            <a:ext cx="102904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8584480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4" name="Google Shape;414;p58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624264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presentation/d/1L8Bw9KUt_Sw9l4whg8iaz0kqXfZ5ekebmYKhyrgMSCc/edit#slide=id.g157d82be21a_0_146" TargetMode="Externa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docs.io/c/language/for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4.jpe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3.jpeg"/><Relationship Id="rId5" Type="http://schemas.openxmlformats.org/officeDocument/2006/relationships/image" Target="../media/image32.jpeg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4B2113A-F7F9-F6B6-0C09-8E4A932485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18462" y="492695"/>
            <a:ext cx="4091445" cy="2070026"/>
          </a:xfrm>
          <a:prstGeom prst="roundRect">
            <a:avLst/>
          </a:prstGeom>
          <a:ln>
            <a:solidFill>
              <a:schemeClr val="accent1"/>
            </a:solidFill>
          </a:ln>
        </p:spPr>
        <p:txBody>
          <a:bodyPr anchor="ctr"/>
          <a:lstStyle/>
          <a:p>
            <a:pPr algn="ctr"/>
            <a:r>
              <a:rPr lang="en-US" sz="3200" dirty="0"/>
              <a:t>1) How might you have used arrays in PSET 1? Discuss with a partner.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72D4B2-553F-A30C-2DE2-DBC6977F2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152" y="526027"/>
            <a:ext cx="10623544" cy="765548"/>
          </a:xfrm>
        </p:spPr>
        <p:txBody>
          <a:bodyPr/>
          <a:lstStyle/>
          <a:p>
            <a:r>
              <a:rPr lang="en-US" sz="4400" b="1" dirty="0">
                <a:solidFill>
                  <a:srgbClr val="00B0F0"/>
                </a:solidFill>
              </a:rPr>
              <a:t>Questions before we start!</a:t>
            </a:r>
          </a:p>
        </p:txBody>
      </p:sp>
      <p:pic>
        <p:nvPicPr>
          <p:cNvPr id="7" name="Picture 6" descr="A computer screen with text on it&#10;&#10;Description automatically generated">
            <a:extLst>
              <a:ext uri="{FF2B5EF4-FFF2-40B4-BE49-F238E27FC236}">
                <a16:creationId xmlns:a16="http://schemas.microsoft.com/office/drawing/2014/main" id="{51A9C526-BFBF-C4ED-5C30-3315C6E3E1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350" y="1440928"/>
            <a:ext cx="6142874" cy="2492335"/>
          </a:xfrm>
          <a:prstGeom prst="rect">
            <a:avLst/>
          </a:prstGeom>
        </p:spPr>
      </p:pic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E77D7EEC-1DC6-2BF0-8F6D-1783269C9267}"/>
              </a:ext>
            </a:extLst>
          </p:cNvPr>
          <p:cNvSpPr txBox="1">
            <a:spLocks/>
          </p:cNvSpPr>
          <p:nvPr/>
        </p:nvSpPr>
        <p:spPr>
          <a:xfrm>
            <a:off x="7218462" y="2627126"/>
            <a:ext cx="4253022" cy="1131483"/>
          </a:xfrm>
          <a:prstGeom prst="roundRect">
            <a:avLst>
              <a:gd name="adj" fmla="val 18316"/>
            </a:avLst>
          </a:prstGeom>
          <a:noFill/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03195" marR="0" lvl="0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tamaran"/>
              <a:buNone/>
              <a:defRPr sz="16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1219170" marR="0" lvl="1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828754" marR="0" lvl="2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2438339" marR="0" lvl="3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3047924" marR="0" lvl="4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3657509" marR="0" lvl="5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4267093" marR="0" lvl="6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4876678" marR="0" lvl="7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5486263" marR="0" lvl="8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algn="ctr"/>
            <a:r>
              <a:rPr lang="en-US" sz="3200" dirty="0"/>
              <a:t>2) What do you think this prints? Try it!</a:t>
            </a:r>
          </a:p>
        </p:txBody>
      </p:sp>
      <p:pic>
        <p:nvPicPr>
          <p:cNvPr id="14" name="Picture 13" descr="A computer screen shot of a code&#10;&#10;Description automatically generated">
            <a:extLst>
              <a:ext uri="{FF2B5EF4-FFF2-40B4-BE49-F238E27FC236}">
                <a16:creationId xmlns:a16="http://schemas.microsoft.com/office/drawing/2014/main" id="{8210BC27-0886-E04D-421A-0F03B99D84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3539" y="3823014"/>
            <a:ext cx="6609956" cy="2542291"/>
          </a:xfrm>
          <a:prstGeom prst="rect">
            <a:avLst/>
          </a:prstGeom>
        </p:spPr>
      </p:pic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3B90984-3224-40D9-938F-E8C5B1993072}"/>
              </a:ext>
            </a:extLst>
          </p:cNvPr>
          <p:cNvSpPr txBox="1">
            <a:spLocks/>
          </p:cNvSpPr>
          <p:nvPr/>
        </p:nvSpPr>
        <p:spPr>
          <a:xfrm>
            <a:off x="659576" y="4145762"/>
            <a:ext cx="4253022" cy="1131483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03195" marR="0" lvl="0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tamaran"/>
              <a:buNone/>
              <a:defRPr sz="16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1219170" marR="0" lvl="1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828754" marR="0" lvl="2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2438339" marR="0" lvl="3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3047924" marR="0" lvl="4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3657509" marR="0" lvl="5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4267093" marR="0" lvl="6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4876678" marR="0" lvl="7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5486263" marR="0" lvl="8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algn="ctr"/>
            <a:r>
              <a:rPr lang="en-US" sz="3200" dirty="0"/>
              <a:t>3) What do you think this prints? Try it!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5A1FB1E-2830-EC9A-D4E8-F2B03EFDA9E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-30570" y="5580017"/>
            <a:ext cx="1767840" cy="499872"/>
          </a:xfrm>
          <a:solidFill>
            <a:srgbClr val="92D050"/>
          </a:solidFill>
        </p:spPr>
        <p:txBody>
          <a:bodyPr/>
          <a:lstStyle/>
          <a:p>
            <a:r>
              <a:rPr lang="en-US" dirty="0"/>
              <a:t>Puzzles</a:t>
            </a:r>
          </a:p>
        </p:txBody>
      </p:sp>
    </p:spTree>
    <p:extLst>
      <p:ext uri="{BB962C8B-B14F-4D97-AF65-F5344CB8AC3E}">
        <p14:creationId xmlns:p14="http://schemas.microsoft.com/office/powerpoint/2010/main" val="21956140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F4D721-3F27-5F5E-B90B-213D910A76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Function prototypes generally preferred:</a:t>
            </a:r>
          </a:p>
          <a:p>
            <a:endParaRPr lang="en-US" sz="3600" dirty="0"/>
          </a:p>
          <a:p>
            <a:pPr marL="488945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Double-enforcing/</a:t>
            </a:r>
            <a:r>
              <a:rPr lang="en-US" sz="3600" u="sng" dirty="0">
                <a:solidFill>
                  <a:srgbClr val="C00000"/>
                </a:solidFill>
              </a:rPr>
              <a:t>checking function typing</a:t>
            </a:r>
            <a:r>
              <a:rPr lang="en-US" sz="3600" dirty="0">
                <a:solidFill>
                  <a:schemeClr val="tx1"/>
                </a:solidFill>
              </a:rPr>
              <a:t>.</a:t>
            </a:r>
          </a:p>
          <a:p>
            <a:pPr marL="488945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Readability: main function most important, </a:t>
            </a:r>
            <a:r>
              <a:rPr lang="en-US" sz="3600" u="sng" dirty="0">
                <a:solidFill>
                  <a:srgbClr val="002060"/>
                </a:solidFill>
              </a:rPr>
              <a:t>high-level overview of program</a:t>
            </a:r>
            <a:r>
              <a:rPr lang="en-US" sz="3600" dirty="0"/>
              <a:t>.</a:t>
            </a:r>
          </a:p>
          <a:p>
            <a:pPr marL="488945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Often </a:t>
            </a:r>
            <a:r>
              <a:rPr lang="en-US" sz="3600" u="sng" dirty="0">
                <a:solidFill>
                  <a:srgbClr val="FFC000"/>
                </a:solidFill>
              </a:rPr>
              <a:t>don’t need to read function implementation</a:t>
            </a:r>
            <a:r>
              <a:rPr lang="en-US" sz="3600" dirty="0"/>
              <a:t>, name and type should be informative.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B88AD8-996F-FF79-745C-DC4821CBF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– design thoughts</a:t>
            </a:r>
          </a:p>
        </p:txBody>
      </p:sp>
      <p:sp>
        <p:nvSpPr>
          <p:cNvPr id="8" name="Content Placeholder 16">
            <a:extLst>
              <a:ext uri="{FF2B5EF4-FFF2-40B4-BE49-F238E27FC236}">
                <a16:creationId xmlns:a16="http://schemas.microsoft.com/office/drawing/2014/main" id="{508D5807-9F25-CAA3-111E-855E2922A79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457573" y="975360"/>
            <a:ext cx="1767840" cy="49987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3272515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2E3B05-3835-FDA1-1E17-EF62C581DF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88945" indent="-28575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I’m most likely not grading your work, someone in my cohort will be!</a:t>
            </a:r>
          </a:p>
          <a:p>
            <a:pPr marL="488945" indent="-28575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3 is for good work with some minor mistakes. 4 is great. 5 is exceptional.</a:t>
            </a:r>
          </a:p>
          <a:p>
            <a:pPr marL="488945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You can contact me if you are concerned about any grading issues.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1B2AF5-971D-D178-CEAF-BC148BA05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5" name="Content Placeholder 16">
            <a:extLst>
              <a:ext uri="{FF2B5EF4-FFF2-40B4-BE49-F238E27FC236}">
                <a16:creationId xmlns:a16="http://schemas.microsoft.com/office/drawing/2014/main" id="{DBEEB512-CDBE-C4B1-2C74-0005EE04485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457573" y="975360"/>
            <a:ext cx="1767840" cy="49987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67989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C4EC41D-3BD0-740D-015C-AFDB7316A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tips</a:t>
            </a:r>
          </a:p>
        </p:txBody>
      </p:sp>
      <p:sp>
        <p:nvSpPr>
          <p:cNvPr id="6" name="Content Placeholder 16">
            <a:extLst>
              <a:ext uri="{FF2B5EF4-FFF2-40B4-BE49-F238E27FC236}">
                <a16:creationId xmlns:a16="http://schemas.microsoft.com/office/drawing/2014/main" id="{F0EAED35-86A7-3F87-09BB-D806766E41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Design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6871BD8-EF2C-2E39-A012-75A83B661BB2}"/>
              </a:ext>
            </a:extLst>
          </p:cNvPr>
          <p:cNvSpPr/>
          <p:nvPr/>
        </p:nvSpPr>
        <p:spPr>
          <a:xfrm>
            <a:off x="2603406" y="1938882"/>
            <a:ext cx="6985188" cy="298023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Catamaran" panose="020B0604020202020204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Amulya’s design guide from 2022</a:t>
            </a:r>
            <a:endParaRPr lang="en-US" sz="6600" dirty="0">
              <a:solidFill>
                <a:schemeClr val="bg1"/>
              </a:solidFill>
              <a:latin typeface="Catamaran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8657997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F380FE1-0EA9-F015-AA06-039766105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idea: reducing overkill ‘else’/extra indentation</a:t>
            </a:r>
          </a:p>
        </p:txBody>
      </p:sp>
      <p:sp>
        <p:nvSpPr>
          <p:cNvPr id="20" name="Content Placeholder 16">
            <a:extLst>
              <a:ext uri="{FF2B5EF4-FFF2-40B4-BE49-F238E27FC236}">
                <a16:creationId xmlns:a16="http://schemas.microsoft.com/office/drawing/2014/main" id="{3D778F75-070E-5167-6813-342CB294DD5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457573" y="975360"/>
            <a:ext cx="1767840" cy="49987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Design</a:t>
            </a:r>
          </a:p>
        </p:txBody>
      </p:sp>
      <p:pic>
        <p:nvPicPr>
          <p:cNvPr id="22" name="Picture 21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1299869D-96DB-EF92-2D65-304029A4FB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22" y="1643092"/>
            <a:ext cx="4451034" cy="4379818"/>
          </a:xfrm>
          <a:prstGeom prst="rect">
            <a:avLst/>
          </a:prstGeom>
        </p:spPr>
      </p:pic>
      <p:pic>
        <p:nvPicPr>
          <p:cNvPr id="24" name="Picture 23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52B6BE86-A6CA-8033-DBCC-14E4DB6761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1531" y="1821224"/>
            <a:ext cx="4886909" cy="4065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187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F380FE1-0EA9-F015-AA06-03976610509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13449" y="4525897"/>
            <a:ext cx="4645771" cy="1543665"/>
          </a:xfrm>
        </p:spPr>
        <p:txBody>
          <a:bodyPr/>
          <a:lstStyle/>
          <a:p>
            <a:r>
              <a:rPr lang="en-US" dirty="0">
                <a:latin typeface="Catamaran" panose="020B0604020202020204"/>
              </a:rPr>
              <a:t>Design idea: choosing good conditions for readability</a:t>
            </a:r>
          </a:p>
        </p:txBody>
      </p:sp>
      <p:pic>
        <p:nvPicPr>
          <p:cNvPr id="3" name="Picture 2" descr="A computer screen shot of a code&#10;&#10;Description automatically generated">
            <a:extLst>
              <a:ext uri="{FF2B5EF4-FFF2-40B4-BE49-F238E27FC236}">
                <a16:creationId xmlns:a16="http://schemas.microsoft.com/office/drawing/2014/main" id="{B5C6682D-80EE-C91C-4251-2F3EC84ABA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83077" cy="4226767"/>
          </a:xfrm>
          <a:prstGeom prst="rect">
            <a:avLst/>
          </a:prstGeom>
        </p:spPr>
      </p:pic>
      <p:pic>
        <p:nvPicPr>
          <p:cNvPr id="7" name="Picture 6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BA84FB8B-DC11-7A93-307C-1F5CC2AD60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376" y="2335499"/>
            <a:ext cx="6621624" cy="4522501"/>
          </a:xfrm>
          <a:prstGeom prst="rect">
            <a:avLst/>
          </a:prstGeom>
        </p:spPr>
      </p:pic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011C2579-4458-4059-C10B-08BD8529E546}"/>
              </a:ext>
            </a:extLst>
          </p:cNvPr>
          <p:cNvSpPr txBox="1">
            <a:spLocks/>
          </p:cNvSpPr>
          <p:nvPr/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chemeClr val="accent1"/>
          </a:solidFill>
          <a:ln>
            <a:solidFill>
              <a:schemeClr val="tx2">
                <a:lumMod val="2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Design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B863E76-3F06-5FB3-7B52-5F2180C9AE05}"/>
              </a:ext>
            </a:extLst>
          </p:cNvPr>
          <p:cNvCxnSpPr>
            <a:cxnSpLocks/>
          </p:cNvCxnSpPr>
          <p:nvPr/>
        </p:nvCxnSpPr>
        <p:spPr>
          <a:xfrm>
            <a:off x="475673" y="6179127"/>
            <a:ext cx="1650839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8806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F380FE1-0EA9-F015-AA06-039766105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idea: magic numbers</a:t>
            </a:r>
          </a:p>
        </p:txBody>
      </p:sp>
      <p:sp>
        <p:nvSpPr>
          <p:cNvPr id="20" name="Content Placeholder 16">
            <a:extLst>
              <a:ext uri="{FF2B5EF4-FFF2-40B4-BE49-F238E27FC236}">
                <a16:creationId xmlns:a16="http://schemas.microsoft.com/office/drawing/2014/main" id="{3D778F75-070E-5167-6813-342CB294DD5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457573" y="975360"/>
            <a:ext cx="1767840" cy="49987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Functions++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ABD4611D-D35D-438D-4109-852167A19E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3313" y="1391476"/>
            <a:ext cx="5345374" cy="4659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3190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F380FE1-0EA9-F015-AA06-039766105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idea: magic numbers</a:t>
            </a:r>
          </a:p>
        </p:txBody>
      </p:sp>
      <p:sp>
        <p:nvSpPr>
          <p:cNvPr id="20" name="Content Placeholder 16">
            <a:extLst>
              <a:ext uri="{FF2B5EF4-FFF2-40B4-BE49-F238E27FC236}">
                <a16:creationId xmlns:a16="http://schemas.microsoft.com/office/drawing/2014/main" id="{3D778F75-070E-5167-6813-342CB294DD5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457573" y="975360"/>
            <a:ext cx="1767840" cy="49987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Functions++</a:t>
            </a:r>
          </a:p>
        </p:txBody>
      </p:sp>
      <p:pic>
        <p:nvPicPr>
          <p:cNvPr id="2" name="Picture 1" descr="A computer screen shot of a black screen&#10;&#10;Description automatically generated">
            <a:extLst>
              <a:ext uri="{FF2B5EF4-FFF2-40B4-BE49-F238E27FC236}">
                <a16:creationId xmlns:a16="http://schemas.microsoft.com/office/drawing/2014/main" id="{4291CA94-0C57-27DE-0DCF-4B64F57A77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248" y="1815095"/>
            <a:ext cx="7548632" cy="3227809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42B41271-B161-36D6-66D5-9AB2D66CFAE2}"/>
              </a:ext>
            </a:extLst>
          </p:cNvPr>
          <p:cNvSpPr/>
          <p:nvPr/>
        </p:nvSpPr>
        <p:spPr>
          <a:xfrm>
            <a:off x="2427372" y="2915769"/>
            <a:ext cx="1048328" cy="27016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5124F9-3195-E1C0-08CC-3732BE1CD79F}"/>
              </a:ext>
            </a:extLst>
          </p:cNvPr>
          <p:cNvSpPr txBox="1"/>
          <p:nvPr/>
        </p:nvSpPr>
        <p:spPr>
          <a:xfrm>
            <a:off x="950801" y="2715491"/>
            <a:ext cx="147657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atamaran" panose="020B0604020202020204"/>
              </a:rPr>
              <a:t>Remove ‘magic’ numbers</a:t>
            </a:r>
          </a:p>
        </p:txBody>
      </p:sp>
      <p:sp>
        <p:nvSpPr>
          <p:cNvPr id="7" name="Arrow: Up 6">
            <a:extLst>
              <a:ext uri="{FF2B5EF4-FFF2-40B4-BE49-F238E27FC236}">
                <a16:creationId xmlns:a16="http://schemas.microsoft.com/office/drawing/2014/main" id="{FA1C7A89-50E5-D5B4-C990-2AF9D7487C49}"/>
              </a:ext>
            </a:extLst>
          </p:cNvPr>
          <p:cNvSpPr/>
          <p:nvPr/>
        </p:nvSpPr>
        <p:spPr>
          <a:xfrm>
            <a:off x="8986983" y="4202546"/>
            <a:ext cx="240145" cy="738909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F3E215-B0C4-AA2C-24C3-C7B02E11D119}"/>
              </a:ext>
            </a:extLst>
          </p:cNvPr>
          <p:cNvSpPr txBox="1"/>
          <p:nvPr/>
        </p:nvSpPr>
        <p:spPr>
          <a:xfrm>
            <a:off x="7545638" y="5186218"/>
            <a:ext cx="34971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atamaran" panose="020B0604020202020204"/>
              </a:rPr>
              <a:t>Array ‘syntactic sugar’.</a:t>
            </a:r>
          </a:p>
        </p:txBody>
      </p:sp>
    </p:spTree>
    <p:extLst>
      <p:ext uri="{BB962C8B-B14F-4D97-AF65-F5344CB8AC3E}">
        <p14:creationId xmlns:p14="http://schemas.microsoft.com/office/powerpoint/2010/main" val="2413325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7" grpId="0" animBg="1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526F946-264B-B149-8B01-3DCCEB3A0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517C032-D25D-D014-42D9-37CF06162009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E10AD49B-F2BB-A0C9-C236-320C3C0B40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2035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1A5FE2-649D-BB2D-17DC-D70882ABB5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F34867B-14C0-BB9E-4018-75FF9CF12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64F1437-620E-B9A8-5EB5-9ACC8585879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  <p:pic>
        <p:nvPicPr>
          <p:cNvPr id="9" name="Picture 8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7EE03CB4-52C4-A054-1C03-F225CD156C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572" y="1542227"/>
            <a:ext cx="7768856" cy="4596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4850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1726159-39CC-20E7-BD6A-D5CB52B52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 - declaration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439FC88-2611-C50C-EE78-AE5F164A2EE9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1120901241"/>
              </p:ext>
            </p:extLst>
          </p:nvPr>
        </p:nvGraphicFramePr>
        <p:xfrm>
          <a:off x="2994820" y="3838575"/>
          <a:ext cx="6202360" cy="1276350"/>
        </p:xfrm>
        <a:graphic>
          <a:graphicData uri="http://schemas.openxmlformats.org/drawingml/2006/table">
            <a:tbl>
              <a:tblPr/>
              <a:tblGrid>
                <a:gridCol w="1240472">
                  <a:extLst>
                    <a:ext uri="{9D8B030D-6E8A-4147-A177-3AD203B41FA5}">
                      <a16:colId xmlns:a16="http://schemas.microsoft.com/office/drawing/2014/main" val="647361193"/>
                    </a:ext>
                  </a:extLst>
                </a:gridCol>
                <a:gridCol w="1240472">
                  <a:extLst>
                    <a:ext uri="{9D8B030D-6E8A-4147-A177-3AD203B41FA5}">
                      <a16:colId xmlns:a16="http://schemas.microsoft.com/office/drawing/2014/main" val="814886993"/>
                    </a:ext>
                  </a:extLst>
                </a:gridCol>
                <a:gridCol w="1240472">
                  <a:extLst>
                    <a:ext uri="{9D8B030D-6E8A-4147-A177-3AD203B41FA5}">
                      <a16:colId xmlns:a16="http://schemas.microsoft.com/office/drawing/2014/main" val="1356381406"/>
                    </a:ext>
                  </a:extLst>
                </a:gridCol>
                <a:gridCol w="1240472">
                  <a:extLst>
                    <a:ext uri="{9D8B030D-6E8A-4147-A177-3AD203B41FA5}">
                      <a16:colId xmlns:a16="http://schemas.microsoft.com/office/drawing/2014/main" val="658551380"/>
                    </a:ext>
                  </a:extLst>
                </a:gridCol>
                <a:gridCol w="1240472">
                  <a:extLst>
                    <a:ext uri="{9D8B030D-6E8A-4147-A177-3AD203B41FA5}">
                      <a16:colId xmlns:a16="http://schemas.microsoft.com/office/drawing/2014/main" val="3075072177"/>
                    </a:ext>
                  </a:extLst>
                </a:gridCol>
              </a:tblGrid>
              <a:tr h="1276350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?</a:t>
                      </a:r>
                      <a:endParaRPr lang="en-US" sz="2000" dirty="0">
                        <a:effectLst/>
                      </a:endParaRPr>
                    </a:p>
                  </a:txBody>
                  <a:tcPr marL="23269" marR="23269" marT="23269" marB="23269" anchor="ctr">
                    <a:lnL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?</a:t>
                      </a:r>
                      <a:endParaRPr lang="en-US" sz="2000" dirty="0">
                        <a:effectLst/>
                      </a:endParaRPr>
                    </a:p>
                  </a:txBody>
                  <a:tcPr marL="23269" marR="23269" marT="23269" marB="23269" anchor="ctr">
                    <a:lnL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?</a:t>
                      </a:r>
                      <a:endParaRPr lang="en-US" sz="2000" dirty="0">
                        <a:effectLst/>
                      </a:endParaRPr>
                    </a:p>
                  </a:txBody>
                  <a:tcPr marL="23269" marR="23269" marT="23269" marB="23269" anchor="ctr">
                    <a:lnL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?</a:t>
                      </a:r>
                      <a:endParaRPr lang="en-US" sz="2000" dirty="0">
                        <a:effectLst/>
                      </a:endParaRPr>
                    </a:p>
                  </a:txBody>
                  <a:tcPr marL="23269" marR="23269" marT="23269" marB="23269" anchor="ctr">
                    <a:lnL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?</a:t>
                      </a:r>
                      <a:endParaRPr lang="en-US" sz="2000" dirty="0">
                        <a:effectLst/>
                      </a:endParaRPr>
                    </a:p>
                  </a:txBody>
                  <a:tcPr marL="23269" marR="23269" marT="23269" marB="23269" anchor="ctr">
                    <a:lnL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587429"/>
                  </a:ext>
                </a:extLst>
              </a:tr>
            </a:tbl>
          </a:graphicData>
        </a:graphic>
      </p:graphicFrame>
      <p:sp>
        <p:nvSpPr>
          <p:cNvPr id="8" name="Rectangle 2">
            <a:extLst>
              <a:ext uri="{FF2B5EF4-FFF2-40B4-BE49-F238E27FC236}">
                <a16:creationId xmlns:a16="http://schemas.microsoft.com/office/drawing/2014/main" id="{85EE8BF5-FA6A-E66D-2DEC-C1F0D2745D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9426" y="424815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7EF9001D-A5E1-A635-FB58-56BEDC85D54A}"/>
              </a:ext>
            </a:extLst>
          </p:cNvPr>
          <p:cNvSpPr txBox="1">
            <a:spLocks/>
          </p:cNvSpPr>
          <p:nvPr/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rgbClr val="FFAB40"/>
          </a:solidFill>
          <a:ln w="9525" cap="flat" cmpd="sng" algn="ctr">
            <a:solidFill>
              <a:srgbClr val="3A3A3A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867" b="0" i="0" u="none" strike="noStrike" cap="none">
                <a:solidFill>
                  <a:schemeClr val="dk1"/>
                </a:solidFill>
                <a:latin typeface="+mj-lt"/>
                <a:ea typeface="Catamaran"/>
                <a:cs typeface="Catamaran"/>
                <a:sym typeface="Catamaran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en-US"/>
              <a:t>Arrays</a:t>
            </a:r>
            <a:endParaRPr lang="en-US" dirty="0"/>
          </a:p>
        </p:txBody>
      </p:sp>
      <p:pic>
        <p:nvPicPr>
          <p:cNvPr id="11" name="Picture 10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C6727784-286A-9E03-4D89-E65A6B7EC2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26" t="28822" r="49387" b="56673"/>
          <a:stretch/>
        </p:blipFill>
        <p:spPr>
          <a:xfrm>
            <a:off x="3762105" y="2022512"/>
            <a:ext cx="4667789" cy="1276350"/>
          </a:xfrm>
          <a:prstGeom prst="rect">
            <a:avLst/>
          </a:prstGeom>
          <a:ln w="76200">
            <a:solidFill>
              <a:srgbClr val="858F97"/>
            </a:solidFill>
          </a:ln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AABF56C5-58C4-9C93-96EA-D5B17D30B2C9}"/>
              </a:ext>
            </a:extLst>
          </p:cNvPr>
          <p:cNvSpPr/>
          <p:nvPr/>
        </p:nvSpPr>
        <p:spPr>
          <a:xfrm rot="19159341">
            <a:off x="2666207" y="5042845"/>
            <a:ext cx="914400" cy="2571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838EDD-1BAE-61AE-99E2-DBA0D4DC5766}"/>
              </a:ext>
            </a:extLst>
          </p:cNvPr>
          <p:cNvSpPr txBox="1"/>
          <p:nvPr/>
        </p:nvSpPr>
        <p:spPr>
          <a:xfrm>
            <a:off x="1014412" y="5274568"/>
            <a:ext cx="18573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latin typeface="Catamaran" panose="020B0604020202020204"/>
              </a:rPr>
              <a:t>int_arr</a:t>
            </a:r>
            <a:r>
              <a:rPr lang="en-US" sz="3200" dirty="0">
                <a:latin typeface="Catamaran" panose="020B0604020202020204"/>
              </a:rPr>
              <a:t>[0]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0445B25-3DF0-703A-5F01-FE156D8493A7}"/>
              </a:ext>
            </a:extLst>
          </p:cNvPr>
          <p:cNvSpPr txBox="1"/>
          <p:nvPr/>
        </p:nvSpPr>
        <p:spPr>
          <a:xfrm>
            <a:off x="7962900" y="5276036"/>
            <a:ext cx="18573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latin typeface="Catamaran" panose="020B0604020202020204"/>
              </a:rPr>
              <a:t>int_arr</a:t>
            </a:r>
            <a:r>
              <a:rPr lang="en-US" sz="3200" dirty="0">
                <a:latin typeface="Catamaran" panose="020B0604020202020204"/>
              </a:rPr>
              <a:t>[3]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4BE08DFB-2F95-2EEC-79CC-A3C28CFCF223}"/>
              </a:ext>
            </a:extLst>
          </p:cNvPr>
          <p:cNvSpPr/>
          <p:nvPr/>
        </p:nvSpPr>
        <p:spPr>
          <a:xfrm rot="14586954">
            <a:off x="7233106" y="5113254"/>
            <a:ext cx="914400" cy="2571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822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0DA6A9B-EFC1-C0AB-4156-5EFDEBA3F3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61449" y="1462861"/>
            <a:ext cx="4919450" cy="2036119"/>
          </a:xfrm>
        </p:spPr>
        <p:txBody>
          <a:bodyPr/>
          <a:lstStyle/>
          <a:p>
            <a:r>
              <a:rPr lang="en-US" sz="3600" dirty="0"/>
              <a:t>1) What does this do?</a:t>
            </a:r>
          </a:p>
          <a:p>
            <a:endParaRPr lang="en-US" sz="3600" dirty="0"/>
          </a:p>
          <a:p>
            <a:r>
              <a:rPr lang="en-US" sz="3600" dirty="0"/>
              <a:t>2) Why?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316B14-2F61-2F1A-EEC5-EBFF717F7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Puzzles from last time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587168-CFFC-50E4-9376-51FD0E1E8EC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solidFill>
            <a:srgbClr val="92D050"/>
          </a:solidFill>
        </p:spPr>
        <p:txBody>
          <a:bodyPr/>
          <a:lstStyle/>
          <a:p>
            <a:r>
              <a:rPr lang="en-US" dirty="0"/>
              <a:t>Puzzles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07FE5E-4F51-50E8-C3F0-9FC201C318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604" y="1526955"/>
            <a:ext cx="5200339" cy="44687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A38EFA-C8F6-8E94-A3FA-828F733B9DF7}"/>
              </a:ext>
            </a:extLst>
          </p:cNvPr>
          <p:cNvSpPr txBox="1"/>
          <p:nvPr/>
        </p:nvSpPr>
        <p:spPr>
          <a:xfrm>
            <a:off x="6446982" y="3680691"/>
            <a:ext cx="494371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Catamaran" panose="020B0604020202020204"/>
                <a:hlinkClick r:id="rId3"/>
              </a:rPr>
              <a:t>C / for loop — </a:t>
            </a:r>
            <a:r>
              <a:rPr lang="en-US" sz="5400" dirty="0" err="1">
                <a:latin typeface="Catamaran" panose="020B0604020202020204"/>
                <a:hlinkClick r:id="rId3"/>
              </a:rPr>
              <a:t>DevDocs</a:t>
            </a:r>
            <a:endParaRPr lang="en-US" sz="5400" dirty="0">
              <a:latin typeface="Catamaran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561601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1726159-39CC-20E7-BD6A-D5CB52B52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 - declaration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439FC88-2611-C50C-EE78-AE5F164A2EE9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4239240219"/>
              </p:ext>
            </p:extLst>
          </p:nvPr>
        </p:nvGraphicFramePr>
        <p:xfrm>
          <a:off x="2994820" y="3838575"/>
          <a:ext cx="6202360" cy="1276350"/>
        </p:xfrm>
        <a:graphic>
          <a:graphicData uri="http://schemas.openxmlformats.org/drawingml/2006/table">
            <a:tbl>
              <a:tblPr/>
              <a:tblGrid>
                <a:gridCol w="1240472">
                  <a:extLst>
                    <a:ext uri="{9D8B030D-6E8A-4147-A177-3AD203B41FA5}">
                      <a16:colId xmlns:a16="http://schemas.microsoft.com/office/drawing/2014/main" val="647361193"/>
                    </a:ext>
                  </a:extLst>
                </a:gridCol>
                <a:gridCol w="1240472">
                  <a:extLst>
                    <a:ext uri="{9D8B030D-6E8A-4147-A177-3AD203B41FA5}">
                      <a16:colId xmlns:a16="http://schemas.microsoft.com/office/drawing/2014/main" val="814886993"/>
                    </a:ext>
                  </a:extLst>
                </a:gridCol>
                <a:gridCol w="1240472">
                  <a:extLst>
                    <a:ext uri="{9D8B030D-6E8A-4147-A177-3AD203B41FA5}">
                      <a16:colId xmlns:a16="http://schemas.microsoft.com/office/drawing/2014/main" val="1356381406"/>
                    </a:ext>
                  </a:extLst>
                </a:gridCol>
                <a:gridCol w="1240472">
                  <a:extLst>
                    <a:ext uri="{9D8B030D-6E8A-4147-A177-3AD203B41FA5}">
                      <a16:colId xmlns:a16="http://schemas.microsoft.com/office/drawing/2014/main" val="658551380"/>
                    </a:ext>
                  </a:extLst>
                </a:gridCol>
                <a:gridCol w="1240472">
                  <a:extLst>
                    <a:ext uri="{9D8B030D-6E8A-4147-A177-3AD203B41FA5}">
                      <a16:colId xmlns:a16="http://schemas.microsoft.com/office/drawing/2014/main" val="3075072177"/>
                    </a:ext>
                  </a:extLst>
                </a:gridCol>
              </a:tblGrid>
              <a:tr h="1276350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‘a’</a:t>
                      </a:r>
                      <a:endParaRPr lang="en-US" sz="2000" dirty="0">
                        <a:effectLst/>
                      </a:endParaRPr>
                    </a:p>
                  </a:txBody>
                  <a:tcPr marL="23269" marR="23269" marT="23269" marB="23269" anchor="ctr">
                    <a:lnL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‘b’</a:t>
                      </a:r>
                      <a:endParaRPr lang="en-US" sz="2000" dirty="0">
                        <a:effectLst/>
                      </a:endParaRPr>
                    </a:p>
                  </a:txBody>
                  <a:tcPr marL="23269" marR="23269" marT="23269" marB="23269" anchor="ctr">
                    <a:lnL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‘c’</a:t>
                      </a:r>
                      <a:endParaRPr lang="en-US" sz="2000" dirty="0">
                        <a:effectLst/>
                      </a:endParaRPr>
                    </a:p>
                  </a:txBody>
                  <a:tcPr marL="23269" marR="23269" marT="23269" marB="23269" anchor="ctr">
                    <a:lnL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‘d’</a:t>
                      </a:r>
                      <a:endParaRPr lang="en-US" sz="2000" dirty="0">
                        <a:effectLst/>
                      </a:endParaRPr>
                    </a:p>
                  </a:txBody>
                  <a:tcPr marL="23269" marR="23269" marT="23269" marB="23269" anchor="ctr">
                    <a:lnL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‘e’</a:t>
                      </a:r>
                      <a:endParaRPr lang="en-US" sz="2000" dirty="0">
                        <a:effectLst/>
                      </a:endParaRPr>
                    </a:p>
                  </a:txBody>
                  <a:tcPr marL="23269" marR="23269" marT="23269" marB="23269" anchor="ctr">
                    <a:lnL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93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587429"/>
                  </a:ext>
                </a:extLst>
              </a:tr>
            </a:tbl>
          </a:graphicData>
        </a:graphic>
      </p:graphicFrame>
      <p:sp>
        <p:nvSpPr>
          <p:cNvPr id="8" name="Rectangle 2">
            <a:extLst>
              <a:ext uri="{FF2B5EF4-FFF2-40B4-BE49-F238E27FC236}">
                <a16:creationId xmlns:a16="http://schemas.microsoft.com/office/drawing/2014/main" id="{85EE8BF5-FA6A-E66D-2DEC-C1F0D2745D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9426" y="424815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7EF9001D-A5E1-A635-FB58-56BEDC85D54A}"/>
              </a:ext>
            </a:extLst>
          </p:cNvPr>
          <p:cNvSpPr txBox="1">
            <a:spLocks/>
          </p:cNvSpPr>
          <p:nvPr/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rgbClr val="FFAB40"/>
          </a:solidFill>
          <a:ln w="9525" cap="flat" cmpd="sng" algn="ctr">
            <a:solidFill>
              <a:srgbClr val="3A3A3A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867" b="0" i="0" u="none" strike="noStrike" cap="none">
                <a:solidFill>
                  <a:schemeClr val="dk1"/>
                </a:solidFill>
                <a:latin typeface="+mj-lt"/>
                <a:ea typeface="Catamaran"/>
                <a:cs typeface="Catamaran"/>
                <a:sym typeface="Catamaran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en-US"/>
              <a:t>Arrays</a:t>
            </a:r>
            <a:endParaRPr lang="en-US" dirty="0"/>
          </a:p>
        </p:txBody>
      </p:sp>
      <p:pic>
        <p:nvPicPr>
          <p:cNvPr id="2" name="Picture 1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27CF980F-1FF4-7072-6F4C-493F2F17A9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2" t="48093" r="7640" b="36780"/>
          <a:stretch/>
        </p:blipFill>
        <p:spPr>
          <a:xfrm>
            <a:off x="1902066" y="2121695"/>
            <a:ext cx="8387867" cy="1023937"/>
          </a:xfrm>
          <a:prstGeom prst="rect">
            <a:avLst/>
          </a:prstGeom>
          <a:ln w="76200">
            <a:solidFill>
              <a:srgbClr val="858F97"/>
            </a:solidFill>
          </a:ln>
        </p:spPr>
      </p:pic>
    </p:spTree>
    <p:extLst>
      <p:ext uri="{BB962C8B-B14F-4D97-AF65-F5344CB8AC3E}">
        <p14:creationId xmlns:p14="http://schemas.microsoft.com/office/powerpoint/2010/main" val="10970769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1F32C8-464A-587D-3BC7-87BBB91983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1726159-39CC-20E7-BD6A-D5CB52B52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85EE8BF5-FA6A-E66D-2DEC-C1F0D2745D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9426" y="424815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7EF9001D-A5E1-A635-FB58-56BEDC85D54A}"/>
              </a:ext>
            </a:extLst>
          </p:cNvPr>
          <p:cNvSpPr txBox="1">
            <a:spLocks/>
          </p:cNvSpPr>
          <p:nvPr/>
        </p:nvSpPr>
        <p:spPr>
          <a:xfrm>
            <a:off x="10457573" y="975360"/>
            <a:ext cx="1767840" cy="499872"/>
          </a:xfrm>
          <a:prstGeom prst="roundRect">
            <a:avLst/>
          </a:prstGeom>
          <a:solidFill>
            <a:srgbClr val="FFAB40"/>
          </a:solidFill>
          <a:ln w="9525" cap="flat" cmpd="sng" algn="ctr">
            <a:solidFill>
              <a:srgbClr val="3A3A3A"/>
            </a:solidFill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867" b="0" i="0" u="none" strike="noStrike" cap="none">
                <a:solidFill>
                  <a:schemeClr val="dk1"/>
                </a:solidFill>
                <a:latin typeface="+mj-lt"/>
                <a:ea typeface="Catamaran"/>
                <a:cs typeface="Catamaran"/>
                <a:sym typeface="Catamaran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 sz="1867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en-US"/>
              <a:t>Arrays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3BF3057-3E97-3713-8FC8-B13EA9D6261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8683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1BEC6F-E9E7-6119-C684-A0FF8CEC85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90534" y="1294072"/>
            <a:ext cx="5300503" cy="3333912"/>
          </a:xfrm>
        </p:spPr>
        <p:txBody>
          <a:bodyPr/>
          <a:lstStyle/>
          <a:p>
            <a:r>
              <a:rPr lang="en-US" sz="2400" b="1" dirty="0"/>
              <a:t>In pairs, investigate &amp; implement:</a:t>
            </a:r>
            <a:endParaRPr lang="en-US" sz="2400" dirty="0"/>
          </a:p>
          <a:p>
            <a:pPr marL="529162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The relation between an array variable (</a:t>
            </a:r>
            <a:r>
              <a:rPr lang="en-US" sz="2400" i="1" dirty="0" err="1"/>
              <a:t>arr</a:t>
            </a:r>
            <a:r>
              <a:rPr lang="en-US" sz="2400" dirty="0"/>
              <a:t>) and the first position of </a:t>
            </a:r>
            <a:r>
              <a:rPr lang="en-US" sz="2400" i="1" dirty="0" err="1"/>
              <a:t>arr</a:t>
            </a:r>
            <a:r>
              <a:rPr lang="en-US" sz="2400" dirty="0"/>
              <a:t>, </a:t>
            </a:r>
            <a:r>
              <a:rPr lang="en-US" sz="2400" i="1" dirty="0" err="1"/>
              <a:t>arr</a:t>
            </a:r>
            <a:r>
              <a:rPr lang="en-US" sz="2400" i="1" dirty="0"/>
              <a:t>[0]</a:t>
            </a:r>
            <a:r>
              <a:rPr lang="en-US" sz="2400" dirty="0"/>
              <a:t>.</a:t>
            </a:r>
          </a:p>
          <a:p>
            <a:pPr marL="529162" indent="-342900">
              <a:buFont typeface="Arial" panose="020B0604020202020204" pitchFamily="34" charset="0"/>
              <a:buChar char="•"/>
            </a:pPr>
            <a:r>
              <a:rPr lang="en-US" sz="2400" dirty="0"/>
              <a:t>Reimplement </a:t>
            </a:r>
            <a:r>
              <a:rPr lang="en-US" sz="2400" i="1" dirty="0"/>
              <a:t>cash </a:t>
            </a:r>
            <a:r>
              <a:rPr lang="en-US" sz="2400" dirty="0"/>
              <a:t>with British coins and using an array! (1p, 2p, 5p, 10p, 20p, 50p, £1, £2)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B560619-027F-3501-5DBC-46CDB5661DD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solidFill>
            <a:srgbClr val="92D050"/>
          </a:solidFill>
        </p:spPr>
        <p:txBody>
          <a:bodyPr/>
          <a:lstStyle/>
          <a:p>
            <a:r>
              <a:rPr lang="en-US" dirty="0"/>
              <a:t>Writing code!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661121F-694D-A8CC-DCE8-0DAF96A787A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Practice!</a:t>
            </a:r>
          </a:p>
        </p:txBody>
      </p:sp>
      <p:pic>
        <p:nvPicPr>
          <p:cNvPr id="1030" name="Picture 6" descr="Pokemon Shiny Oshawott - Free Transparent PNG Clipart Images Download">
            <a:extLst>
              <a:ext uri="{FF2B5EF4-FFF2-40B4-BE49-F238E27FC236}">
                <a16:creationId xmlns:a16="http://schemas.microsoft.com/office/drawing/2014/main" id="{D0912EF6-8357-C121-E9B1-881764E82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12" b="94358" l="8929" r="91905">
                        <a14:foregroundMark x1="23810" y1="10841" x2="16548" y2="15929"/>
                        <a14:foregroundMark x1="16548" y1="15929" x2="25714" y2="16150"/>
                        <a14:foregroundMark x1="25714" y1="16150" x2="26905" y2="23894"/>
                        <a14:foregroundMark x1="26905" y1="23894" x2="34524" y2="27434"/>
                        <a14:foregroundMark x1="34524" y1="27434" x2="28571" y2="33518"/>
                        <a14:foregroundMark x1="28571" y1="33518" x2="31548" y2="42035"/>
                        <a14:foregroundMark x1="31548" y1="42035" x2="41310" y2="45465"/>
                        <a14:foregroundMark x1="41310" y1="45465" x2="51905" y2="44027"/>
                        <a14:foregroundMark x1="51905" y1="44027" x2="57024" y2="36615"/>
                        <a14:foregroundMark x1="57024" y1="36615" x2="60000" y2="23673"/>
                        <a14:foregroundMark x1="60000" y1="23673" x2="42857" y2="31748"/>
                        <a14:foregroundMark x1="42857" y1="31748" x2="34405" y2="26549"/>
                        <a14:foregroundMark x1="34405" y1="26549" x2="23810" y2="31195"/>
                        <a14:foregroundMark x1="23810" y1="31195" x2="24405" y2="41593"/>
                        <a14:foregroundMark x1="24405" y1="41593" x2="41071" y2="30863"/>
                        <a14:foregroundMark x1="41071" y1="30863" x2="40119" y2="41150"/>
                        <a14:foregroundMark x1="40119" y1="41150" x2="34524" y2="35509"/>
                        <a14:foregroundMark x1="34524" y1="35509" x2="36905" y2="19137"/>
                        <a14:foregroundMark x1="36905" y1="19137" x2="42381" y2="11394"/>
                        <a14:foregroundMark x1="42381" y1="11394" x2="31071" y2="7743"/>
                        <a14:foregroundMark x1="31071" y1="7743" x2="47024" y2="13274"/>
                        <a14:foregroundMark x1="47024" y1="13274" x2="57976" y2="21681"/>
                        <a14:foregroundMark x1="57976" y1="21681" x2="64524" y2="16593"/>
                        <a14:foregroundMark x1="64524" y1="16593" x2="67262" y2="23451"/>
                        <a14:foregroundMark x1="67262" y1="23451" x2="53810" y2="43031"/>
                        <a14:foregroundMark x1="53810" y1="43031" x2="62738" y2="57633"/>
                        <a14:foregroundMark x1="62738" y1="57633" x2="74881" y2="50221"/>
                        <a14:foregroundMark x1="74881" y1="50221" x2="69286" y2="57522"/>
                        <a14:foregroundMark x1="69286" y1="57522" x2="63690" y2="50996"/>
                        <a14:foregroundMark x1="63690" y1="50996" x2="71905" y2="46018"/>
                        <a14:foregroundMark x1="71905" y1="46018" x2="61786" y2="47235"/>
                        <a14:foregroundMark x1="61786" y1="47235" x2="77976" y2="46792"/>
                        <a14:foregroundMark x1="77976" y1="46792" x2="39405" y2="55642"/>
                        <a14:foregroundMark x1="39405" y1="55642" x2="21190" y2="54093"/>
                        <a14:foregroundMark x1="21190" y1="54093" x2="12619" y2="56748"/>
                        <a14:foregroundMark x1="12619" y1="56748" x2="17976" y2="61836"/>
                        <a14:foregroundMark x1="17976" y1="61836" x2="27500" y2="63274"/>
                        <a14:foregroundMark x1="27500" y1="63274" x2="33214" y2="73562"/>
                        <a14:foregroundMark x1="33214" y1="73562" x2="27857" y2="78540"/>
                        <a14:foregroundMark x1="27857" y1="78540" x2="24881" y2="85730"/>
                        <a14:foregroundMark x1="24881" y1="85730" x2="18095" y2="89270"/>
                        <a14:foregroundMark x1="18095" y1="89270" x2="25785" y2="91404"/>
                        <a14:foregroundMark x1="28008" y1="90437" x2="35833" y2="75996"/>
                        <a14:foregroundMark x1="35833" y1="75996" x2="31310" y2="69358"/>
                        <a14:foregroundMark x1="31310" y1="69358" x2="49881" y2="78208"/>
                        <a14:foregroundMark x1="49881" y1="78208" x2="51429" y2="85066"/>
                        <a14:foregroundMark x1="51429" y1="85066" x2="80833" y2="75332"/>
                        <a14:foregroundMark x1="80833" y1="75332" x2="88929" y2="75553"/>
                        <a14:foregroundMark x1="88929" y1="75553" x2="76667" y2="74889"/>
                        <a14:foregroundMark x1="76667" y1="74889" x2="53810" y2="87389"/>
                        <a14:foregroundMark x1="53810" y1="87389" x2="59524" y2="92588"/>
                        <a14:foregroundMark x1="59524" y1="92588" x2="66667" y2="91150"/>
                        <a14:foregroundMark x1="40238" y1="18473" x2="31190" y2="20907"/>
                        <a14:foregroundMark x1="31190" y1="20907" x2="30476" y2="17478"/>
                        <a14:foregroundMark x1="34881" y1="7412" x2="43690" y2="8075"/>
                        <a14:foregroundMark x1="48571" y1="21128" x2="40476" y2="30531"/>
                        <a14:foregroundMark x1="34643" y1="44690" x2="32619" y2="56969"/>
                        <a14:foregroundMark x1="43929" y1="45133" x2="44405" y2="61283"/>
                        <a14:foregroundMark x1="11786" y1="90819" x2="8929" y2="91372"/>
                        <a14:foregroundMark x1="16310" y1="92920" x2="18810" y2="92920"/>
                        <a14:foregroundMark x1="53571" y1="94469" x2="57024" y2="93252"/>
                        <a14:foregroundMark x1="90952" y1="73451" x2="91905" y2="73673"/>
                        <a14:backgroundMark x1="27381" y1="92146" x2="27738" y2="92146"/>
                        <a14:backgroundMark x1="27976" y1="92035" x2="28095" y2="91704"/>
                        <a14:backgroundMark x1="28810" y1="91261" x2="27619" y2="91814"/>
                        <a14:backgroundMark x1="27619" y1="91593" x2="27262" y2="921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63" y="2300120"/>
            <a:ext cx="3424691" cy="3685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One pound (British coin) - Wikipedia">
            <a:extLst>
              <a:ext uri="{FF2B5EF4-FFF2-40B4-BE49-F238E27FC236}">
                <a16:creationId xmlns:a16="http://schemas.microsoft.com/office/drawing/2014/main" id="{E3A73816-2111-D8AC-1BE8-F639A587DD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281" y="4752357"/>
            <a:ext cx="924711" cy="910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British Two Pound Coin With Clipping Path Stock Photo - Download Image Now  - Coin, Two Pound Coin, British Currency - iStock">
            <a:extLst>
              <a:ext uri="{FF2B5EF4-FFF2-40B4-BE49-F238E27FC236}">
                <a16:creationId xmlns:a16="http://schemas.microsoft.com/office/drawing/2014/main" id="{222443EE-6F5D-14F7-A2FF-34A2F2D78D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6160" y="4730617"/>
            <a:ext cx="911524" cy="910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50th Anniversary of Decimal Day 2021 UK 50p BU Coin | The Royal Mint">
            <a:extLst>
              <a:ext uri="{FF2B5EF4-FFF2-40B4-BE49-F238E27FC236}">
                <a16:creationId xmlns:a16="http://schemas.microsoft.com/office/drawing/2014/main" id="{BE85ECE3-A6D0-35BF-BAEF-EE6F2B042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5069" y="4687138"/>
            <a:ext cx="996993" cy="996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1971-2022 UK GB DECIMAL 1P ONE PENCE PENNY COINS - SELECT DATES FROM LIST |  eBay">
            <a:extLst>
              <a:ext uri="{FF2B5EF4-FFF2-40B4-BE49-F238E27FC236}">
                <a16:creationId xmlns:a16="http://schemas.microsoft.com/office/drawing/2014/main" id="{63A923DD-4040-1AA4-65BE-12D7763A2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4377" y="4730619"/>
            <a:ext cx="961238" cy="953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1657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316B14-2F61-2F1A-EEC5-EBFF717F7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Puzzles from last time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587168-CFFC-50E4-9376-51FD0E1E8EC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solidFill>
            <a:srgbClr val="92D050"/>
          </a:solidFill>
        </p:spPr>
        <p:txBody>
          <a:bodyPr/>
          <a:lstStyle/>
          <a:p>
            <a:r>
              <a:rPr lang="en-US" dirty="0"/>
              <a:t>Puzzles</a:t>
            </a:r>
          </a:p>
        </p:txBody>
      </p:sp>
      <p:pic>
        <p:nvPicPr>
          <p:cNvPr id="5" name="Picture Placeholder 16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8EB782AC-82A6-5816-BD4B-8F64B6735158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" t="-686" r="-44" b="97"/>
          <a:stretch/>
        </p:blipFill>
        <p:spPr>
          <a:xfrm>
            <a:off x="4580668" y="1952322"/>
            <a:ext cx="6507915" cy="3661961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A4D21D4E-CF88-3F08-BE22-2968AC604B41}"/>
              </a:ext>
            </a:extLst>
          </p:cNvPr>
          <p:cNvSpPr txBox="1">
            <a:spLocks/>
          </p:cNvSpPr>
          <p:nvPr/>
        </p:nvSpPr>
        <p:spPr>
          <a:xfrm>
            <a:off x="853750" y="1754072"/>
            <a:ext cx="3498980" cy="23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03195" marR="0" lvl="0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tamaran"/>
              <a:buNone/>
              <a:defRPr sz="16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1219170" marR="0" lvl="1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828754" marR="0" lvl="2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2438339" marR="0" lvl="3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3047924" marR="0" lvl="4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3657509" marR="0" lvl="5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4267093" marR="0" lvl="6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4876678" marR="0" lvl="7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5486263" marR="0" lvl="8" indent="-406390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867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en-US" sz="3600" dirty="0"/>
              <a:t>1) What does this do?</a:t>
            </a:r>
          </a:p>
          <a:p>
            <a:endParaRPr lang="en-US" sz="3600" dirty="0"/>
          </a:p>
          <a:p>
            <a:r>
              <a:rPr lang="en-US" sz="3600" dirty="0"/>
              <a:t>2) Why?</a:t>
            </a:r>
          </a:p>
        </p:txBody>
      </p:sp>
    </p:spTree>
    <p:extLst>
      <p:ext uri="{BB962C8B-B14F-4D97-AF65-F5344CB8AC3E}">
        <p14:creationId xmlns:p14="http://schemas.microsoft.com/office/powerpoint/2010/main" val="2350135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CA5F9D7-022C-761A-9386-D9619E9119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cs50 section 2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59E2DF1-9F94-6184-CCA2-63E5A5D2EAB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Andrew Holmes, Fall 2023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4756D84-3E43-BED2-AFB6-6D6D08029D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Arrays!</a:t>
            </a:r>
          </a:p>
        </p:txBody>
      </p:sp>
    </p:spTree>
    <p:extLst>
      <p:ext uri="{BB962C8B-B14F-4D97-AF65-F5344CB8AC3E}">
        <p14:creationId xmlns:p14="http://schemas.microsoft.com/office/powerpoint/2010/main" val="720068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C090EAD-DE76-D600-046D-80FCD429D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Today’s plan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C4BC4A6-2030-8EE4-3971-E28BBA10DE65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2272228" y="2243800"/>
            <a:ext cx="3450000" cy="703600"/>
          </a:xfrm>
        </p:spPr>
        <p:txBody>
          <a:bodyPr/>
          <a:lstStyle/>
          <a:p>
            <a:r>
              <a:rPr lang="en-US" sz="4000" dirty="0"/>
              <a:t>Design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0EDF345-173B-F114-E94B-367A18B758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72228" y="2924233"/>
            <a:ext cx="2790000" cy="646400"/>
          </a:xfrm>
        </p:spPr>
        <p:txBody>
          <a:bodyPr/>
          <a:lstStyle/>
          <a:p>
            <a:r>
              <a:rPr lang="en-US" sz="2400" dirty="0"/>
              <a:t>Quick clean up from last week.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C6DF738-000B-90A8-C607-A197978E8EBF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7735620" y="2243800"/>
            <a:ext cx="3391133" cy="703600"/>
          </a:xfrm>
        </p:spPr>
        <p:txBody>
          <a:bodyPr/>
          <a:lstStyle/>
          <a:p>
            <a:r>
              <a:rPr lang="en-US" sz="4000" dirty="0"/>
              <a:t>Command Line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DECDC5B8-D09B-A336-2F2F-A6480C8957C1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7735620" y="2879132"/>
            <a:ext cx="3391130" cy="646400"/>
          </a:xfrm>
        </p:spPr>
        <p:txBody>
          <a:bodyPr/>
          <a:lstStyle/>
          <a:p>
            <a:r>
              <a:rPr lang="en-US" sz="2400" dirty="0" err="1"/>
              <a:t>Argv</a:t>
            </a:r>
            <a:r>
              <a:rPr lang="en-US" sz="2400" dirty="0"/>
              <a:t>, </a:t>
            </a:r>
            <a:r>
              <a:rPr lang="en-US" sz="2400" dirty="0" err="1"/>
              <a:t>argc</a:t>
            </a:r>
            <a:r>
              <a:rPr lang="en-US" sz="2400" dirty="0"/>
              <a:t> and compilers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ED835D1-E1F9-710B-1B23-BEAE1A87414B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2272227" y="4295767"/>
            <a:ext cx="3965285" cy="703600"/>
          </a:xfrm>
        </p:spPr>
        <p:txBody>
          <a:bodyPr/>
          <a:lstStyle/>
          <a:p>
            <a:r>
              <a:rPr lang="en-US" sz="4000" dirty="0"/>
              <a:t>Arrays &amp; strings!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AE7EB55C-0750-E2DD-8910-220E45EFCDE6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2272228" y="4976199"/>
            <a:ext cx="2790000" cy="646400"/>
          </a:xfrm>
        </p:spPr>
        <p:txBody>
          <a:bodyPr/>
          <a:lstStyle/>
          <a:p>
            <a:r>
              <a:rPr lang="en-US" sz="2400" dirty="0"/>
              <a:t>The fun stuff!</a:t>
            </a: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ADFA6CD3-F4FD-286B-A2A3-B0C23AE107E1}"/>
              </a:ext>
            </a:extLst>
          </p:cNvPr>
          <p:cNvSpPr>
            <a:spLocks noGrp="1"/>
          </p:cNvSpPr>
          <p:nvPr>
            <p:ph type="title" idx="7"/>
          </p:nvPr>
        </p:nvSpPr>
        <p:spPr>
          <a:xfrm>
            <a:off x="7735621" y="4295767"/>
            <a:ext cx="3050400" cy="703600"/>
          </a:xfrm>
        </p:spPr>
        <p:txBody>
          <a:bodyPr/>
          <a:lstStyle/>
          <a:p>
            <a:r>
              <a:rPr lang="en-US" sz="4000" dirty="0"/>
              <a:t>PSET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37E1004D-50D3-B113-D88F-C233224E2823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7735624" y="4976196"/>
            <a:ext cx="2790000" cy="646400"/>
          </a:xfrm>
        </p:spPr>
        <p:txBody>
          <a:bodyPr/>
          <a:lstStyle/>
          <a:p>
            <a:r>
              <a:rPr lang="en-US" sz="2400" dirty="0"/>
              <a:t>Looking ahead!</a:t>
            </a: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31E5D559-C177-C914-F573-CBB708A96FD2}"/>
              </a:ext>
            </a:extLst>
          </p:cNvPr>
          <p:cNvSpPr>
            <a:spLocks noGrp="1"/>
          </p:cNvSpPr>
          <p:nvPr>
            <p:ph type="title" idx="9"/>
          </p:nvPr>
        </p:nvSpPr>
        <p:spPr>
          <a:xfrm>
            <a:off x="1263175" y="2295134"/>
            <a:ext cx="972000" cy="703600"/>
          </a:xfrm>
        </p:spPr>
        <p:txBody>
          <a:bodyPr/>
          <a:lstStyle/>
          <a:p>
            <a:r>
              <a:rPr lang="en-US" sz="6000" dirty="0"/>
              <a:t>01</a:t>
            </a: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77B8D423-E77E-E321-F285-BB8BE8B5477A}"/>
              </a:ext>
            </a:extLst>
          </p:cNvPr>
          <p:cNvSpPr>
            <a:spLocks noGrp="1"/>
          </p:cNvSpPr>
          <p:nvPr>
            <p:ph type="title" idx="13"/>
          </p:nvPr>
        </p:nvSpPr>
        <p:spPr>
          <a:xfrm>
            <a:off x="1263175" y="4295767"/>
            <a:ext cx="972000" cy="703600"/>
          </a:xfrm>
        </p:spPr>
        <p:txBody>
          <a:bodyPr/>
          <a:lstStyle/>
          <a:p>
            <a:r>
              <a:rPr lang="en-US" sz="6000" dirty="0"/>
              <a:t>02</a:t>
            </a:r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DE00A956-561F-C241-29E2-1413DC72AEA4}"/>
              </a:ext>
            </a:extLst>
          </p:cNvPr>
          <p:cNvSpPr>
            <a:spLocks noGrp="1"/>
          </p:cNvSpPr>
          <p:nvPr>
            <p:ph type="title" idx="14"/>
          </p:nvPr>
        </p:nvSpPr>
        <p:spPr>
          <a:xfrm>
            <a:off x="6726538" y="2276400"/>
            <a:ext cx="972000" cy="703600"/>
          </a:xfrm>
        </p:spPr>
        <p:txBody>
          <a:bodyPr/>
          <a:lstStyle/>
          <a:p>
            <a:r>
              <a:rPr lang="en-US" sz="6000" dirty="0"/>
              <a:t>03</a:t>
            </a:r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30EF437A-5C72-4A49-0B66-B13519EF5D85}"/>
              </a:ext>
            </a:extLst>
          </p:cNvPr>
          <p:cNvSpPr>
            <a:spLocks noGrp="1"/>
          </p:cNvSpPr>
          <p:nvPr>
            <p:ph type="title" idx="15"/>
          </p:nvPr>
        </p:nvSpPr>
        <p:spPr>
          <a:xfrm>
            <a:off x="6726538" y="4295767"/>
            <a:ext cx="972000" cy="703600"/>
          </a:xfrm>
        </p:spPr>
        <p:txBody>
          <a:bodyPr/>
          <a:lstStyle/>
          <a:p>
            <a:r>
              <a:rPr lang="en-US" sz="6000" dirty="0"/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2277267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DD5ABACC-D752-AC7E-2B84-BC2BC1C65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2E636A79-8DCA-B947-D6E4-0AEF18F356D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B47EEBF0-F3AD-CFE4-0925-AEB78048F9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498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B7D54F7B-974A-4C66-A3AC-BBC59DF97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7EA6A8BA-00E9-AC83-88C6-79038978104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Design</a:t>
            </a:r>
          </a:p>
        </p:txBody>
      </p:sp>
      <p:pic>
        <p:nvPicPr>
          <p:cNvPr id="21" name="Picture 20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C41150B0-C5C4-AE85-BE46-4E026218F9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4371" y="1676655"/>
            <a:ext cx="8183475" cy="444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877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B7D54F7B-974A-4C66-A3AC-BBC59DF97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7EA6A8BA-00E9-AC83-88C6-79038978104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Design</a:t>
            </a:r>
          </a:p>
        </p:txBody>
      </p:sp>
      <p:pic>
        <p:nvPicPr>
          <p:cNvPr id="2" name="Picture 1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0A59F1B8-6617-5B26-C6C5-120FF700D7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6668" y="1462861"/>
            <a:ext cx="7251246" cy="491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116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B7D54F7B-974A-4C66-A3AC-BBC59DF97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7EA6A8BA-00E9-AC83-88C6-79038978104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Functions</a:t>
            </a:r>
          </a:p>
        </p:txBody>
      </p:sp>
      <p:pic>
        <p:nvPicPr>
          <p:cNvPr id="4" name="Picture 3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B2324E25-2DD1-8652-F81D-F6B100577F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212"/>
            <a:ext cx="12192000" cy="658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432537"/>
      </p:ext>
    </p:extLst>
  </p:cSld>
  <p:clrMapOvr>
    <a:masterClrMapping/>
  </p:clrMapOvr>
</p:sld>
</file>

<file path=ppt/theme/theme1.xml><?xml version="1.0" encoding="utf-8"?>
<a:theme xmlns:a="http://schemas.openxmlformats.org/drawingml/2006/main" name="cs50_fall_23_v2">
  <a:themeElements>
    <a:clrScheme name="Simple Light">
      <a:dk1>
        <a:srgbClr val="313131"/>
      </a:dk1>
      <a:lt1>
        <a:srgbClr val="FFFFFF"/>
      </a:lt1>
      <a:dk2>
        <a:srgbClr val="A4DFCB"/>
      </a:dk2>
      <a:lt2>
        <a:srgbClr val="FABDAB"/>
      </a:lt2>
      <a:accent1>
        <a:srgbClr val="759FD3"/>
      </a:accent1>
      <a:accent2>
        <a:srgbClr val="EBD89E"/>
      </a:accent2>
      <a:accent3>
        <a:srgbClr val="A4DFCB"/>
      </a:accent3>
      <a:accent4>
        <a:srgbClr val="FABDAB"/>
      </a:accent4>
      <a:accent5>
        <a:srgbClr val="B7CEEB"/>
      </a:accent5>
      <a:accent6>
        <a:srgbClr val="EBD89E"/>
      </a:accent6>
      <a:hlink>
        <a:srgbClr val="B7CEE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s50_fall_23_v2" id="{2E75732A-DE01-4279-83EC-317D417A3A72}" vid="{8DB79304-14D4-447E-A0FC-96F350006A7E}"/>
    </a:ext>
  </a:extLst>
</a:theme>
</file>

<file path=ppt/theme/theme2.xml><?xml version="1.0" encoding="utf-8"?>
<a:theme xmlns:a="http://schemas.openxmlformats.org/drawingml/2006/main" name="Blue Slid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cs50_fall_23_v2</Template>
  <TotalTime>2715</TotalTime>
  <Words>386</Words>
  <Application>Microsoft Office PowerPoint</Application>
  <PresentationFormat>Widescreen</PresentationFormat>
  <Paragraphs>92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Catamaran</vt:lpstr>
      <vt:lpstr>Cormorant Garamond</vt:lpstr>
      <vt:lpstr>Proxima Nova</vt:lpstr>
      <vt:lpstr>Arial</vt:lpstr>
      <vt:lpstr>Consolas</vt:lpstr>
      <vt:lpstr>Cormorant Garamond Medium</vt:lpstr>
      <vt:lpstr>Roboto Condensed Light</vt:lpstr>
      <vt:lpstr>cs50_fall_23_v2</vt:lpstr>
      <vt:lpstr>Blue Slides</vt:lpstr>
      <vt:lpstr>Questions before we start!</vt:lpstr>
      <vt:lpstr>Puzzles from last time</vt:lpstr>
      <vt:lpstr>Puzzles from last time</vt:lpstr>
      <vt:lpstr>PowerPoint Presentation</vt:lpstr>
      <vt:lpstr>Today’s plan</vt:lpstr>
      <vt:lpstr>Design</vt:lpstr>
      <vt:lpstr>Functions</vt:lpstr>
      <vt:lpstr>Functions</vt:lpstr>
      <vt:lpstr>Functions</vt:lpstr>
      <vt:lpstr>Functions – design thoughts</vt:lpstr>
      <vt:lpstr>Grading</vt:lpstr>
      <vt:lpstr>Design tips</vt:lpstr>
      <vt:lpstr>Design idea: reducing overkill ‘else’/extra indentation</vt:lpstr>
      <vt:lpstr>Design idea: choosing good conditions for readability</vt:lpstr>
      <vt:lpstr>Design idea: magic numbers</vt:lpstr>
      <vt:lpstr>Design idea: magic numbers</vt:lpstr>
      <vt:lpstr>Arrays</vt:lpstr>
      <vt:lpstr>Arrays</vt:lpstr>
      <vt:lpstr>Arrays - declaration</vt:lpstr>
      <vt:lpstr>Arrays - declaration</vt:lpstr>
      <vt:lpstr>Strings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Holmes</dc:creator>
  <cp:lastModifiedBy>Andrew Holmes</cp:lastModifiedBy>
  <cp:revision>83</cp:revision>
  <dcterms:created xsi:type="dcterms:W3CDTF">2023-09-16T23:56:11Z</dcterms:created>
  <dcterms:modified xsi:type="dcterms:W3CDTF">2023-09-18T21:17:36Z</dcterms:modified>
</cp:coreProperties>
</file>

<file path=docProps/thumbnail.jpeg>
</file>